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55" r:id="rId3"/>
    <p:sldMasterId id="2147483656" r:id="rId4"/>
    <p:sldMasterId id="2147483667" r:id="rId5"/>
    <p:sldMasterId id="2147483662" r:id="rId6"/>
    <p:sldMasterId id="2147483666" r:id="rId7"/>
    <p:sldMasterId id="2147483668" r:id="rId8"/>
    <p:sldMasterId id="2147483670" r:id="rId9"/>
    <p:sldMasterId id="2147483775" r:id="rId10"/>
    <p:sldMasterId id="2147483773" r:id="rId11"/>
    <p:sldMasterId id="2147483672" r:id="rId12"/>
  </p:sldMasterIdLst>
  <p:notesMasterIdLst>
    <p:notesMasterId r:id="rId48"/>
  </p:notesMasterIdLst>
  <p:sldIdLst>
    <p:sldId id="257" r:id="rId13"/>
    <p:sldId id="259" r:id="rId14"/>
    <p:sldId id="282" r:id="rId15"/>
    <p:sldId id="260" r:id="rId16"/>
    <p:sldId id="283" r:id="rId17"/>
    <p:sldId id="284" r:id="rId18"/>
    <p:sldId id="281" r:id="rId19"/>
    <p:sldId id="261" r:id="rId20"/>
    <p:sldId id="273" r:id="rId21"/>
    <p:sldId id="276" r:id="rId22"/>
    <p:sldId id="285" r:id="rId23"/>
    <p:sldId id="286" r:id="rId24"/>
    <p:sldId id="287" r:id="rId25"/>
    <p:sldId id="278" r:id="rId26"/>
    <p:sldId id="277" r:id="rId27"/>
    <p:sldId id="288" r:id="rId28"/>
    <p:sldId id="289" r:id="rId29"/>
    <p:sldId id="290" r:id="rId30"/>
    <p:sldId id="291" r:id="rId31"/>
    <p:sldId id="263" r:id="rId32"/>
    <p:sldId id="264" r:id="rId33"/>
    <p:sldId id="292" r:id="rId34"/>
    <p:sldId id="279" r:id="rId35"/>
    <p:sldId id="280" r:id="rId36"/>
    <p:sldId id="293" r:id="rId37"/>
    <p:sldId id="294" r:id="rId38"/>
    <p:sldId id="295" r:id="rId39"/>
    <p:sldId id="296" r:id="rId40"/>
    <p:sldId id="266" r:id="rId41"/>
    <p:sldId id="297" r:id="rId42"/>
    <p:sldId id="267" r:id="rId43"/>
    <p:sldId id="268" r:id="rId44"/>
    <p:sldId id="298" r:id="rId45"/>
    <p:sldId id="299"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CC"/>
    <a:srgbClr val="0033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3F1C3-4EE7-4672-ADF1-C87B9C889A21}"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E8C55-2066-49FA-9A06-751578358276}" type="slidenum">
              <a:rPr lang="en-US" smtClean="0"/>
              <a:t>‹#›</a:t>
            </a:fld>
            <a:endParaRPr lang="en-US"/>
          </a:p>
        </p:txBody>
      </p:sp>
    </p:spTree>
    <p:extLst>
      <p:ext uri="{BB962C8B-B14F-4D97-AF65-F5344CB8AC3E}">
        <p14:creationId xmlns:p14="http://schemas.microsoft.com/office/powerpoint/2010/main" val="306856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B0985C8-3D07-4E5B-9F75-54E84E8FB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92F5C6-7E18-445B-81A7-F6C0F9495FE6}" type="slidenum">
              <a:rPr lang="en-US" altLang="en-US"/>
              <a:pPr>
                <a:spcBef>
                  <a:spcPct val="0"/>
                </a:spcBef>
              </a:pPr>
              <a:t>2</a:t>
            </a:fld>
            <a:endParaRPr lang="en-US" altLang="en-US"/>
          </a:p>
        </p:txBody>
      </p:sp>
      <p:sp>
        <p:nvSpPr>
          <p:cNvPr id="8195" name="Rectangle 2">
            <a:extLst>
              <a:ext uri="{FF2B5EF4-FFF2-40B4-BE49-F238E27FC236}">
                <a16:creationId xmlns:a16="http://schemas.microsoft.com/office/drawing/2014/main" id="{F02CB48B-B7AA-42CD-B7BA-8E54109B2A28}"/>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1B76419A-FF5F-4C98-A512-3CE056D590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 this lesson, students will learn the definitions of both potential and kinetic energy. They will also be able to give examples of each and explain how potential energy changes into kinetic energy.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338CE1B-FDC1-43A0-8631-A589518E9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DD5B69-A004-4AB8-A1D3-982FAC8EF6F3}" type="slidenum">
              <a:rPr lang="en-US" altLang="en-US"/>
              <a:pPr>
                <a:spcBef>
                  <a:spcPct val="0"/>
                </a:spcBef>
              </a:pPr>
              <a:t>23</a:t>
            </a:fld>
            <a:endParaRPr lang="en-US" altLang="en-US"/>
          </a:p>
        </p:txBody>
      </p:sp>
      <p:sp>
        <p:nvSpPr>
          <p:cNvPr id="14339" name="Rectangle 2">
            <a:extLst>
              <a:ext uri="{FF2B5EF4-FFF2-40B4-BE49-F238E27FC236}">
                <a16:creationId xmlns:a16="http://schemas.microsoft.com/office/drawing/2014/main" id="{5F31963F-DCDA-4DFA-8FAD-174ECF768521}"/>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02BBEFC3-A44B-4A74-905E-23396614A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first form of energy is Potential energy. This is energy due to position.. Its also known as “stored energy.” To calculate PE you take the object’s weight and multiply it by the earths gravitational pull and the distance the object can fall. </a:t>
            </a:r>
          </a:p>
        </p:txBody>
      </p:sp>
    </p:spTree>
    <p:extLst>
      <p:ext uri="{BB962C8B-B14F-4D97-AF65-F5344CB8AC3E}">
        <p14:creationId xmlns:p14="http://schemas.microsoft.com/office/powerpoint/2010/main" val="413486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ACDA026-4F40-40B0-A907-D6EA62C22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95BA6A-1BFA-416B-B323-E0B7DF7DB4EF}" type="slidenum">
              <a:rPr lang="en-US" altLang="en-US"/>
              <a:pPr>
                <a:spcBef>
                  <a:spcPct val="0"/>
                </a:spcBef>
              </a:pPr>
              <a:t>29</a:t>
            </a:fld>
            <a:endParaRPr lang="en-US" altLang="en-US"/>
          </a:p>
        </p:txBody>
      </p:sp>
      <p:sp>
        <p:nvSpPr>
          <p:cNvPr id="24579" name="Rectangle 2">
            <a:extLst>
              <a:ext uri="{FF2B5EF4-FFF2-40B4-BE49-F238E27FC236}">
                <a16:creationId xmlns:a16="http://schemas.microsoft.com/office/drawing/2014/main" id="{6F1DAE49-33EA-4CCD-9F2E-2683670A1953}"/>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1B136F7D-B6FA-4601-AEF7-9758BA2DC9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Using the same examples as potential energy, you can see how the same object that previously had PE now has KE. If the rubber band we were stretching to give it PE, were to be let go, it would now have KE because its now in motion.</a:t>
            </a:r>
          </a:p>
          <a:p>
            <a:pPr eaLnBrk="1" hangingPunct="1"/>
            <a:r>
              <a:rPr lang="en-US" altLang="en-US">
                <a:latin typeface="Arial" panose="020B0604020202020204" pitchFamily="34" charset="0"/>
              </a:rPr>
              <a:t> Same with the water in the waterfall, when it falls over, its now in motion.</a:t>
            </a:r>
          </a:p>
          <a:p>
            <a:pPr eaLnBrk="1" hangingPunct="1"/>
            <a:r>
              <a:rPr lang="en-US" altLang="en-US">
                <a:latin typeface="Arial" panose="020B0604020202020204" pitchFamily="34" charset="0"/>
              </a:rPr>
              <a:t>The Yo-Yo and the arrow from the bow are also moving, giving all these objects KE.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D604668-1C15-4499-8183-BCE413549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2A25CD-A3A3-4957-B464-B87964171E7B}" type="slidenum">
              <a:rPr lang="en-US" altLang="en-US"/>
              <a:pPr>
                <a:spcBef>
                  <a:spcPct val="0"/>
                </a:spcBef>
              </a:pPr>
              <a:t>34</a:t>
            </a:fld>
            <a:endParaRPr lang="en-US" altLang="en-US"/>
          </a:p>
        </p:txBody>
      </p:sp>
      <p:sp>
        <p:nvSpPr>
          <p:cNvPr id="28675" name="Rectangle 2">
            <a:extLst>
              <a:ext uri="{FF2B5EF4-FFF2-40B4-BE49-F238E27FC236}">
                <a16:creationId xmlns:a16="http://schemas.microsoft.com/office/drawing/2014/main" id="{9DA121CC-67C3-4F03-A868-8CE641A58CDF}"/>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8190F1E1-7D89-4CD6-AF54-779B7A92E7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is a example using everything we just learned, but using one object.</a:t>
            </a:r>
          </a:p>
          <a:p>
            <a:pPr eaLnBrk="1" hangingPunct="1"/>
            <a:r>
              <a:rPr lang="en-US" altLang="en-US">
                <a:latin typeface="Arial" panose="020B0604020202020204" pitchFamily="34" charset="0"/>
              </a:rPr>
              <a:t>If you take a coin, and hold it in your hand you are altering it’s original position.</a:t>
            </a:r>
          </a:p>
          <a:p>
            <a:pPr eaLnBrk="1" hangingPunct="1"/>
            <a:r>
              <a:rPr lang="en-US" altLang="en-US">
                <a:latin typeface="Arial" panose="020B0604020202020204" pitchFamily="34" charset="0"/>
              </a:rPr>
              <a:t>This gives the coin PE because it now has the ability to do work, or in this example drop.</a:t>
            </a:r>
          </a:p>
          <a:p>
            <a:pPr eaLnBrk="1" hangingPunct="1"/>
            <a:r>
              <a:rPr lang="en-US" altLang="en-US">
                <a:latin typeface="Arial" panose="020B0604020202020204" pitchFamily="34" charset="0"/>
              </a:rPr>
              <a:t>When you let go of the coin, it transfers its stored energy into motion.</a:t>
            </a:r>
          </a:p>
          <a:p>
            <a:pPr eaLnBrk="1" hangingPunct="1"/>
            <a:r>
              <a:rPr lang="en-US" altLang="en-US">
                <a:latin typeface="Arial" panose="020B0604020202020204" pitchFamily="34" charset="0"/>
              </a:rPr>
              <a:t>This is converting PE into 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24D7BE3-9EE0-4D76-B9AF-378E9A20A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C3B848-E62A-4C0C-9EBA-695358003E07}" type="slidenum">
              <a:rPr lang="en-US" altLang="en-US"/>
              <a:pPr>
                <a:spcBef>
                  <a:spcPct val="0"/>
                </a:spcBef>
              </a:pPr>
              <a:t>4</a:t>
            </a:fld>
            <a:endParaRPr lang="en-US" altLang="en-US"/>
          </a:p>
        </p:txBody>
      </p:sp>
      <p:sp>
        <p:nvSpPr>
          <p:cNvPr id="10243" name="Rectangle 2">
            <a:extLst>
              <a:ext uri="{FF2B5EF4-FFF2-40B4-BE49-F238E27FC236}">
                <a16:creationId xmlns:a16="http://schemas.microsoft.com/office/drawing/2014/main" id="{1F2A4563-669E-468D-A330-B391E0DA3146}"/>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8E4C99E0-E84B-46BD-90A4-055AE0F60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 order to understand the different forms of energy, you have to know what the term “energy” means. Energy is the ability or the capacity of an object to do work. This is measured in two different ways : capability of doing work- known as potential energy, and the conversion of the capability to motion- called kinetic energy.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454278B-0409-40D5-80AE-5049FAADDF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5455B6-FC15-4889-BB81-21017A7142D3}" type="slidenum">
              <a:rPr lang="en-US" altLang="en-US"/>
              <a:pPr>
                <a:spcBef>
                  <a:spcPct val="0"/>
                </a:spcBef>
              </a:pPr>
              <a:t>6</a:t>
            </a:fld>
            <a:endParaRPr lang="en-US" altLang="en-US"/>
          </a:p>
        </p:txBody>
      </p:sp>
      <p:sp>
        <p:nvSpPr>
          <p:cNvPr id="6147" name="Rectangle 2">
            <a:extLst>
              <a:ext uri="{FF2B5EF4-FFF2-40B4-BE49-F238E27FC236}">
                <a16:creationId xmlns:a16="http://schemas.microsoft.com/office/drawing/2014/main" id="{083D2A18-0129-42DA-9AC8-ED2F955931DB}"/>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70C2DC91-4320-4893-9BFC-246F9EA09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Today we are going to learn about Kinetic and Potential energy.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338CE1B-FDC1-43A0-8631-A589518E9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DD5B69-A004-4AB8-A1D3-982FAC8EF6F3}" type="slidenum">
              <a:rPr lang="en-US" altLang="en-US"/>
              <a:pPr>
                <a:spcBef>
                  <a:spcPct val="0"/>
                </a:spcBef>
              </a:pPr>
              <a:t>8</a:t>
            </a:fld>
            <a:endParaRPr lang="en-US" altLang="en-US"/>
          </a:p>
        </p:txBody>
      </p:sp>
      <p:sp>
        <p:nvSpPr>
          <p:cNvPr id="14339" name="Rectangle 2">
            <a:extLst>
              <a:ext uri="{FF2B5EF4-FFF2-40B4-BE49-F238E27FC236}">
                <a16:creationId xmlns:a16="http://schemas.microsoft.com/office/drawing/2014/main" id="{5F31963F-DCDA-4DFA-8FAD-174ECF768521}"/>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02BBEFC3-A44B-4A74-905E-23396614A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first form of energy is Potential energy. This is energy due to position.. Its also known as “stored energy.” To calculate PE you take the object’s weight and multiply it by the earths gravitational pull and the distance the object can fall.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338CE1B-FDC1-43A0-8631-A589518E9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DD5B69-A004-4AB8-A1D3-982FAC8EF6F3}" type="slidenum">
              <a:rPr lang="en-US" altLang="en-US"/>
              <a:pPr>
                <a:spcBef>
                  <a:spcPct val="0"/>
                </a:spcBef>
              </a:pPr>
              <a:t>9</a:t>
            </a:fld>
            <a:endParaRPr lang="en-US" altLang="en-US"/>
          </a:p>
        </p:txBody>
      </p:sp>
      <p:sp>
        <p:nvSpPr>
          <p:cNvPr id="14339" name="Rectangle 2">
            <a:extLst>
              <a:ext uri="{FF2B5EF4-FFF2-40B4-BE49-F238E27FC236}">
                <a16:creationId xmlns:a16="http://schemas.microsoft.com/office/drawing/2014/main" id="{5F31963F-DCDA-4DFA-8FAD-174ECF768521}"/>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02BBEFC3-A44B-4A74-905E-23396614A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first form of energy is Potential energy. This is energy due to position.. Its also known as “stored energy.” To calculate PE you take the object’s weight and multiply it by the earths gravitational pull and the distance the object can fall. </a:t>
            </a:r>
          </a:p>
        </p:txBody>
      </p:sp>
    </p:spTree>
    <p:extLst>
      <p:ext uri="{BB962C8B-B14F-4D97-AF65-F5344CB8AC3E}">
        <p14:creationId xmlns:p14="http://schemas.microsoft.com/office/powerpoint/2010/main" val="66718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338CE1B-FDC1-43A0-8631-A589518E9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DD5B69-A004-4AB8-A1D3-982FAC8EF6F3}" type="slidenum">
              <a:rPr lang="en-US" altLang="en-US"/>
              <a:pPr>
                <a:spcBef>
                  <a:spcPct val="0"/>
                </a:spcBef>
              </a:pPr>
              <a:t>15</a:t>
            </a:fld>
            <a:endParaRPr lang="en-US" altLang="en-US"/>
          </a:p>
        </p:txBody>
      </p:sp>
      <p:sp>
        <p:nvSpPr>
          <p:cNvPr id="14339" name="Rectangle 2">
            <a:extLst>
              <a:ext uri="{FF2B5EF4-FFF2-40B4-BE49-F238E27FC236}">
                <a16:creationId xmlns:a16="http://schemas.microsoft.com/office/drawing/2014/main" id="{5F31963F-DCDA-4DFA-8FAD-174ECF768521}"/>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02BBEFC3-A44B-4A74-905E-23396614A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first form of energy is Potential energy. This is energy due to position.. Its also known as “stored energy.” To calculate PE you take the object’s weight and multiply it by the earths gravitational pull and the distance the object can fall. </a:t>
            </a:r>
          </a:p>
        </p:txBody>
      </p:sp>
    </p:spTree>
    <p:extLst>
      <p:ext uri="{BB962C8B-B14F-4D97-AF65-F5344CB8AC3E}">
        <p14:creationId xmlns:p14="http://schemas.microsoft.com/office/powerpoint/2010/main" val="281861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68A2D9-3E98-4F63-BE45-A2D1D8299EA1}"/>
              </a:ext>
            </a:extLst>
          </p:cNvPr>
          <p:cNvSpPr>
            <a:spLocks noGrp="1" noChangeArrowheads="1"/>
          </p:cNvSpPr>
          <p:nvPr>
            <p:ph type="sldNum" sz="quarter" idx="5"/>
          </p:nvPr>
        </p:nvSpPr>
        <p:spPr>
          <a:ln/>
        </p:spPr>
        <p:txBody>
          <a:bodyPr/>
          <a:lstStyle/>
          <a:p>
            <a:fld id="{50C5BC03-D7A2-4D4D-99E5-47B2082BF3B8}" type="slidenum">
              <a:rPr lang="en-US" altLang="en-US"/>
              <a:pPr/>
              <a:t>19</a:t>
            </a:fld>
            <a:endParaRPr lang="en-US" altLang="en-US"/>
          </a:p>
        </p:txBody>
      </p:sp>
      <p:sp>
        <p:nvSpPr>
          <p:cNvPr id="45058" name="Rectangle 2">
            <a:extLst>
              <a:ext uri="{FF2B5EF4-FFF2-40B4-BE49-F238E27FC236}">
                <a16:creationId xmlns:a16="http://schemas.microsoft.com/office/drawing/2014/main" id="{B7685A53-BF84-4EDA-880C-68B72D638611}"/>
              </a:ext>
            </a:extLst>
          </p:cNvPr>
          <p:cNvSpPr>
            <a:spLocks noGrp="1" noRot="1" noChangeAspect="1" noChangeArrowheads="1" noTextEdit="1"/>
          </p:cNvSpPr>
          <p:nvPr>
            <p:ph type="sldImg"/>
          </p:nvPr>
        </p:nvSpPr>
        <p:spPr>
          <a:xfrm>
            <a:off x="381000" y="685800"/>
            <a:ext cx="6096000" cy="3429000"/>
          </a:xfrm>
          <a:ln/>
        </p:spPr>
      </p:sp>
      <p:sp>
        <p:nvSpPr>
          <p:cNvPr id="45059" name="Rectangle 3">
            <a:extLst>
              <a:ext uri="{FF2B5EF4-FFF2-40B4-BE49-F238E27FC236}">
                <a16:creationId xmlns:a16="http://schemas.microsoft.com/office/drawing/2014/main" id="{A8A25B0B-891D-429F-94D2-68E331FD4E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8A5F9B4-1FD9-4007-B3A8-8ECE012CC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E4B9DB-09E5-458D-953D-EE4BB6BFCF59}" type="slidenum">
              <a:rPr lang="en-US" altLang="en-US"/>
              <a:pPr>
                <a:spcBef>
                  <a:spcPct val="0"/>
                </a:spcBef>
              </a:pPr>
              <a:t>20</a:t>
            </a:fld>
            <a:endParaRPr lang="en-US" altLang="en-US"/>
          </a:p>
        </p:txBody>
      </p:sp>
      <p:sp>
        <p:nvSpPr>
          <p:cNvPr id="18435" name="Rectangle 2">
            <a:extLst>
              <a:ext uri="{FF2B5EF4-FFF2-40B4-BE49-F238E27FC236}">
                <a16:creationId xmlns:a16="http://schemas.microsoft.com/office/drawing/2014/main" id="{F56CF5ED-C9FB-49F7-9299-02B1212C7B70}"/>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298EA305-2C08-47C2-9E6B-9F64396936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Almost every object has the potential to do work, or store energy, but the objects original position needs to be altered so it can eventually move.</a:t>
            </a:r>
          </a:p>
          <a:p>
            <a:pPr eaLnBrk="1" hangingPunct="1"/>
            <a:r>
              <a:rPr lang="en-US" altLang="en-US">
                <a:latin typeface="Arial" panose="020B0604020202020204" pitchFamily="34" charset="0"/>
              </a:rPr>
              <a:t>For example: If the Yo-Yo we used in example one was just sitting of a table, it doesn’t have potential energy because the object by itself doesn’t have the capability to do work or move. If you pick the Yo-Yo up off the table, it now has altered its original position, and can store energy because it can now work with your help.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B9296F1-636E-40C5-AD60-4ECF28CDD7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ED59C9-534E-48E6-8354-BE882D29314E}" type="slidenum">
              <a:rPr lang="en-US" altLang="en-US"/>
              <a:pPr>
                <a:spcBef>
                  <a:spcPct val="0"/>
                </a:spcBef>
              </a:pPr>
              <a:t>21</a:t>
            </a:fld>
            <a:endParaRPr lang="en-US" altLang="en-US"/>
          </a:p>
        </p:txBody>
      </p:sp>
      <p:sp>
        <p:nvSpPr>
          <p:cNvPr id="20483" name="Rectangle 2">
            <a:extLst>
              <a:ext uri="{FF2B5EF4-FFF2-40B4-BE49-F238E27FC236}">
                <a16:creationId xmlns:a16="http://schemas.microsoft.com/office/drawing/2014/main" id="{070E7910-620D-442D-8676-47FD137C1908}"/>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E3A86EA4-82F6-4A13-8299-3EAD05407A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Potential energy eventually will need to transfer from it’s stored energy into motion. If a person is standing still, they obtain potential energy because the have the ability to walk or run… if the same person who is standing still decides to start running, then they have transferred their PE into KE… in other words, they went from storing energy, to moving energy.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677E6A82-0ED8-4E6B-9C92-E7E0ED0E6D36}"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6486595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8CC5263-85EE-4300-BE5C-4FCB9589A2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180BBE-2F5E-405D-881E-CC87581D8A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1945CA-6C02-4F54-9517-07ACD73BD5BD}"/>
              </a:ext>
            </a:extLst>
          </p:cNvPr>
          <p:cNvSpPr>
            <a:spLocks noGrp="1" noChangeArrowheads="1"/>
          </p:cNvSpPr>
          <p:nvPr>
            <p:ph type="sldNum" sz="quarter" idx="12"/>
          </p:nvPr>
        </p:nvSpPr>
        <p:spPr>
          <a:ln/>
        </p:spPr>
        <p:txBody>
          <a:bodyPr/>
          <a:lstStyle>
            <a:lvl1pPr>
              <a:defRPr/>
            </a:lvl1pPr>
          </a:lstStyle>
          <a:p>
            <a:pPr>
              <a:defRPr/>
            </a:pPr>
            <a:fld id="{FF72731C-2906-4E5C-99E0-03E41077CC1F}" type="slidenum">
              <a:rPr lang="en-US" altLang="en-US"/>
              <a:pPr>
                <a:defRPr/>
              </a:pPr>
              <a:t>‹#›</a:t>
            </a:fld>
            <a:endParaRPr lang="en-US" altLang="en-US"/>
          </a:p>
        </p:txBody>
      </p:sp>
    </p:spTree>
    <p:extLst>
      <p:ext uri="{BB962C8B-B14F-4D97-AF65-F5344CB8AC3E}">
        <p14:creationId xmlns:p14="http://schemas.microsoft.com/office/powerpoint/2010/main" val="64309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90967A-418E-44F5-A3F6-65D1C86C63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6FBCC4-DFA6-4932-AB36-FF8A33E60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1BE646B-6641-4D3F-8F23-E2DACC8C9E04}"/>
              </a:ext>
            </a:extLst>
          </p:cNvPr>
          <p:cNvSpPr>
            <a:spLocks noGrp="1" noChangeArrowheads="1"/>
          </p:cNvSpPr>
          <p:nvPr>
            <p:ph type="sldNum" sz="quarter" idx="12"/>
          </p:nvPr>
        </p:nvSpPr>
        <p:spPr>
          <a:ln/>
        </p:spPr>
        <p:txBody>
          <a:bodyPr/>
          <a:lstStyle>
            <a:lvl1pPr>
              <a:defRPr/>
            </a:lvl1pPr>
          </a:lstStyle>
          <a:p>
            <a:pPr>
              <a:defRPr/>
            </a:pPr>
            <a:fld id="{B1776830-96EC-43F2-90A9-50B7B6BECB57}" type="slidenum">
              <a:rPr lang="en-US" altLang="en-US"/>
              <a:pPr>
                <a:defRPr/>
              </a:pPr>
              <a:t>‹#›</a:t>
            </a:fld>
            <a:endParaRPr lang="en-US" altLang="en-US"/>
          </a:p>
        </p:txBody>
      </p:sp>
    </p:spTree>
    <p:extLst>
      <p:ext uri="{BB962C8B-B14F-4D97-AF65-F5344CB8AC3E}">
        <p14:creationId xmlns:p14="http://schemas.microsoft.com/office/powerpoint/2010/main" val="227807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90967A-418E-44F5-A3F6-65D1C86C63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6FBCC4-DFA6-4932-AB36-FF8A33E60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1BE646B-6641-4D3F-8F23-E2DACC8C9E04}"/>
              </a:ext>
            </a:extLst>
          </p:cNvPr>
          <p:cNvSpPr>
            <a:spLocks noGrp="1" noChangeArrowheads="1"/>
          </p:cNvSpPr>
          <p:nvPr>
            <p:ph type="sldNum" sz="quarter" idx="12"/>
          </p:nvPr>
        </p:nvSpPr>
        <p:spPr>
          <a:ln/>
        </p:spPr>
        <p:txBody>
          <a:bodyPr/>
          <a:lstStyle>
            <a:lvl1pPr>
              <a:defRPr/>
            </a:lvl1pPr>
          </a:lstStyle>
          <a:p>
            <a:pPr>
              <a:defRPr/>
            </a:pPr>
            <a:fld id="{B1776830-96EC-43F2-90A9-50B7B6BECB57}" type="slidenum">
              <a:rPr lang="en-US" altLang="en-US"/>
              <a:pPr>
                <a:defRPr/>
              </a:pPr>
              <a:t>‹#›</a:t>
            </a:fld>
            <a:endParaRPr lang="en-US" altLang="en-US"/>
          </a:p>
        </p:txBody>
      </p:sp>
    </p:spTree>
    <p:extLst>
      <p:ext uri="{BB962C8B-B14F-4D97-AF65-F5344CB8AC3E}">
        <p14:creationId xmlns:p14="http://schemas.microsoft.com/office/powerpoint/2010/main" val="227807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FBAD-8801-4118-B1C8-D457DBA4B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D3B93-6C3B-4212-AF71-44E95C8E9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A7F85-3D3C-4B7F-82E0-A82A2F68AF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37CB7E-9131-4261-8AC5-28E21C8926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694351-2899-4E98-B20E-E9B906973E9D}"/>
              </a:ext>
            </a:extLst>
          </p:cNvPr>
          <p:cNvSpPr>
            <a:spLocks noGrp="1"/>
          </p:cNvSpPr>
          <p:nvPr>
            <p:ph type="sldNum" sz="quarter" idx="12"/>
          </p:nvPr>
        </p:nvSpPr>
        <p:spPr/>
        <p:txBody>
          <a:bodyPr/>
          <a:lstStyle>
            <a:lvl1pPr>
              <a:defRPr/>
            </a:lvl1pPr>
          </a:lstStyle>
          <a:p>
            <a:fld id="{C96E992A-AD69-4859-9C95-82C30C91E1FC}" type="slidenum">
              <a:rPr lang="en-US" altLang="en-US"/>
              <a:pPr/>
              <a:t>‹#›</a:t>
            </a:fld>
            <a:endParaRPr lang="en-US" altLang="en-US"/>
          </a:p>
        </p:txBody>
      </p:sp>
    </p:spTree>
    <p:extLst>
      <p:ext uri="{BB962C8B-B14F-4D97-AF65-F5344CB8AC3E}">
        <p14:creationId xmlns:p14="http://schemas.microsoft.com/office/powerpoint/2010/main" val="4173894681"/>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F4A7-46B7-4BD2-84F7-4445CC1F7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1385E-CD9A-4C37-B916-99E1393C11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F43FC-AFE0-4F00-BF23-85B1DA15EB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5B8AD3-900F-4250-950C-FC661D1777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4F806C-B866-4CB5-B132-BE8BF5FE8420}"/>
              </a:ext>
            </a:extLst>
          </p:cNvPr>
          <p:cNvSpPr>
            <a:spLocks noGrp="1"/>
          </p:cNvSpPr>
          <p:nvPr>
            <p:ph type="sldNum" sz="quarter" idx="12"/>
          </p:nvPr>
        </p:nvSpPr>
        <p:spPr/>
        <p:txBody>
          <a:bodyPr/>
          <a:lstStyle>
            <a:lvl1pPr>
              <a:defRPr/>
            </a:lvl1pPr>
          </a:lstStyle>
          <a:p>
            <a:fld id="{F7C53D2D-303A-4B31-B74B-81785148518C}" type="slidenum">
              <a:rPr lang="en-US" altLang="en-US"/>
              <a:pPr/>
              <a:t>‹#›</a:t>
            </a:fld>
            <a:endParaRPr lang="en-US" altLang="en-US"/>
          </a:p>
        </p:txBody>
      </p:sp>
    </p:spTree>
    <p:extLst>
      <p:ext uri="{BB962C8B-B14F-4D97-AF65-F5344CB8AC3E}">
        <p14:creationId xmlns:p14="http://schemas.microsoft.com/office/powerpoint/2010/main" val="334284462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12487-EB52-4C8D-9E09-7B6BCB331C97}" type="datetimeFigureOut">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9C0154-E56F-4ED1-A1E7-C38E176EF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768785"/>
      </p:ext>
    </p:extLst>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F7975E-B8CB-4FDA-82AE-30062C3F38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00D35-BF61-476F-BA87-E5F85908F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BF1151-7686-483B-8ACA-ACFCE40A53DA}"/>
              </a:ext>
            </a:extLst>
          </p:cNvPr>
          <p:cNvSpPr>
            <a:spLocks noGrp="1" noChangeArrowheads="1"/>
          </p:cNvSpPr>
          <p:nvPr>
            <p:ph type="sldNum" sz="quarter" idx="12"/>
          </p:nvPr>
        </p:nvSpPr>
        <p:spPr>
          <a:ln/>
        </p:spPr>
        <p:txBody>
          <a:bodyPr/>
          <a:lstStyle>
            <a:lvl1pPr>
              <a:defRPr/>
            </a:lvl1pPr>
          </a:lstStyle>
          <a:p>
            <a:pPr>
              <a:defRPr/>
            </a:pPr>
            <a:fld id="{DE70F823-7D01-437D-8F03-CBF91363EFC2}" type="slidenum">
              <a:rPr lang="en-US" altLang="en-US"/>
              <a:pPr>
                <a:defRPr/>
              </a:pPr>
              <a:t>‹#›</a:t>
            </a:fld>
            <a:endParaRPr lang="en-US" altLang="en-US"/>
          </a:p>
        </p:txBody>
      </p:sp>
    </p:spTree>
    <p:extLst>
      <p:ext uri="{BB962C8B-B14F-4D97-AF65-F5344CB8AC3E}">
        <p14:creationId xmlns:p14="http://schemas.microsoft.com/office/powerpoint/2010/main" val="108926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B717-B1E3-4AB8-ABE9-0506F2946B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7DFBA-12EF-45BE-AB12-7A2B3032F252}"/>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EE094A67-8754-4837-AF5D-98E82AC999D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55C03D44-3EB4-49E8-92E4-56FBDE0E5995}"/>
              </a:ext>
            </a:extLst>
          </p:cNvPr>
          <p:cNvSpPr>
            <a:spLocks noGrp="1"/>
          </p:cNvSpPr>
          <p:nvPr>
            <p:ph type="sldNum" sz="quarter" idx="12"/>
          </p:nvPr>
        </p:nvSpPr>
        <p:spPr/>
        <p:txBody>
          <a:bodyPr/>
          <a:lstStyle/>
          <a:p>
            <a:pPr>
              <a:defRPr/>
            </a:pPr>
            <a:fld id="{B1776830-96EC-43F2-90A9-50B7B6BECB57}" type="slidenum">
              <a:rPr lang="en-US" altLang="en-US" smtClean="0"/>
              <a:pPr>
                <a:defRPr/>
              </a:pPr>
              <a:t>‹#›</a:t>
            </a:fld>
            <a:endParaRPr lang="en-US" altLang="en-US"/>
          </a:p>
        </p:txBody>
      </p:sp>
    </p:spTree>
    <p:extLst>
      <p:ext uri="{BB962C8B-B14F-4D97-AF65-F5344CB8AC3E}">
        <p14:creationId xmlns:p14="http://schemas.microsoft.com/office/powerpoint/2010/main" val="247377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4CEC2F2-30C0-4F78-BD84-3CDF562D36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2D40DC-761F-42BC-8303-FE8CE88406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F9BCF6-BE16-4EFD-9B4C-6968690E3F6F}"/>
              </a:ext>
            </a:extLst>
          </p:cNvPr>
          <p:cNvSpPr>
            <a:spLocks noGrp="1" noChangeArrowheads="1"/>
          </p:cNvSpPr>
          <p:nvPr>
            <p:ph type="sldNum" sz="quarter" idx="12"/>
          </p:nvPr>
        </p:nvSpPr>
        <p:spPr>
          <a:ln/>
        </p:spPr>
        <p:txBody>
          <a:bodyPr/>
          <a:lstStyle>
            <a:lvl1pPr>
              <a:defRPr/>
            </a:lvl1pPr>
          </a:lstStyle>
          <a:p>
            <a:pPr>
              <a:defRPr/>
            </a:pPr>
            <a:fld id="{BB747686-A961-477A-8E73-7294D2E95F1E}" type="slidenum">
              <a:rPr lang="en-US" altLang="en-US"/>
              <a:pPr>
                <a:defRPr/>
              </a:pPr>
              <a:t>‹#›</a:t>
            </a:fld>
            <a:endParaRPr lang="en-US" altLang="en-US"/>
          </a:p>
        </p:txBody>
      </p:sp>
    </p:spTree>
    <p:extLst>
      <p:ext uri="{BB962C8B-B14F-4D97-AF65-F5344CB8AC3E}">
        <p14:creationId xmlns:p14="http://schemas.microsoft.com/office/powerpoint/2010/main" val="329007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F7975E-B8CB-4FDA-82AE-30062C3F38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00D35-BF61-476F-BA87-E5F85908F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BF1151-7686-483B-8ACA-ACFCE40A53DA}"/>
              </a:ext>
            </a:extLst>
          </p:cNvPr>
          <p:cNvSpPr>
            <a:spLocks noGrp="1" noChangeArrowheads="1"/>
          </p:cNvSpPr>
          <p:nvPr>
            <p:ph type="sldNum" sz="quarter" idx="12"/>
          </p:nvPr>
        </p:nvSpPr>
        <p:spPr>
          <a:ln/>
        </p:spPr>
        <p:txBody>
          <a:bodyPr/>
          <a:lstStyle>
            <a:lvl1pPr>
              <a:defRPr/>
            </a:lvl1pPr>
          </a:lstStyle>
          <a:p>
            <a:pPr>
              <a:defRPr/>
            </a:pPr>
            <a:fld id="{DE70F823-7D01-437D-8F03-CBF91363EFC2}" type="slidenum">
              <a:rPr lang="en-US" altLang="en-US"/>
              <a:pPr>
                <a:defRPr/>
              </a:pPr>
              <a:t>‹#›</a:t>
            </a:fld>
            <a:endParaRPr lang="en-US" altLang="en-US"/>
          </a:p>
        </p:txBody>
      </p:sp>
    </p:spTree>
    <p:extLst>
      <p:ext uri="{BB962C8B-B14F-4D97-AF65-F5344CB8AC3E}">
        <p14:creationId xmlns:p14="http://schemas.microsoft.com/office/powerpoint/2010/main" val="108926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90967A-418E-44F5-A3F6-65D1C86C63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6FBCC4-DFA6-4932-AB36-FF8A33E60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1BE646B-6641-4D3F-8F23-E2DACC8C9E04}"/>
              </a:ext>
            </a:extLst>
          </p:cNvPr>
          <p:cNvSpPr>
            <a:spLocks noGrp="1" noChangeArrowheads="1"/>
          </p:cNvSpPr>
          <p:nvPr>
            <p:ph type="sldNum" sz="quarter" idx="12"/>
          </p:nvPr>
        </p:nvSpPr>
        <p:spPr>
          <a:ln/>
        </p:spPr>
        <p:txBody>
          <a:bodyPr/>
          <a:lstStyle>
            <a:lvl1pPr>
              <a:defRPr/>
            </a:lvl1pPr>
          </a:lstStyle>
          <a:p>
            <a:pPr>
              <a:defRPr/>
            </a:pPr>
            <a:fld id="{B1776830-96EC-43F2-90A9-50B7B6BECB57}" type="slidenum">
              <a:rPr lang="en-US" altLang="en-US"/>
              <a:pPr>
                <a:defRPr/>
              </a:pPr>
              <a:t>‹#›</a:t>
            </a:fld>
            <a:endParaRPr lang="en-US" altLang="en-US"/>
          </a:p>
        </p:txBody>
      </p:sp>
    </p:spTree>
    <p:extLst>
      <p:ext uri="{BB962C8B-B14F-4D97-AF65-F5344CB8AC3E}">
        <p14:creationId xmlns:p14="http://schemas.microsoft.com/office/powerpoint/2010/main" val="227807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F7975E-B8CB-4FDA-82AE-30062C3F38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00D35-BF61-476F-BA87-E5F85908F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BF1151-7686-483B-8ACA-ACFCE40A53DA}"/>
              </a:ext>
            </a:extLst>
          </p:cNvPr>
          <p:cNvSpPr>
            <a:spLocks noGrp="1" noChangeArrowheads="1"/>
          </p:cNvSpPr>
          <p:nvPr>
            <p:ph type="sldNum" sz="quarter" idx="12"/>
          </p:nvPr>
        </p:nvSpPr>
        <p:spPr>
          <a:ln/>
        </p:spPr>
        <p:txBody>
          <a:bodyPr/>
          <a:lstStyle>
            <a:lvl1pPr>
              <a:defRPr/>
            </a:lvl1pPr>
          </a:lstStyle>
          <a:p>
            <a:pPr>
              <a:defRPr/>
            </a:pPr>
            <a:fld id="{DE70F823-7D01-437D-8F03-CBF91363EFC2}" type="slidenum">
              <a:rPr lang="en-US" altLang="en-US"/>
              <a:pPr>
                <a:defRPr/>
              </a:pPr>
              <a:t>‹#›</a:t>
            </a:fld>
            <a:endParaRPr lang="en-US" altLang="en-US"/>
          </a:p>
        </p:txBody>
      </p:sp>
    </p:spTree>
    <p:extLst>
      <p:ext uri="{BB962C8B-B14F-4D97-AF65-F5344CB8AC3E}">
        <p14:creationId xmlns:p14="http://schemas.microsoft.com/office/powerpoint/2010/main" val="10892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F7975E-B8CB-4FDA-82AE-30062C3F38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00D35-BF61-476F-BA87-E5F85908F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BF1151-7686-483B-8ACA-ACFCE40A53DA}"/>
              </a:ext>
            </a:extLst>
          </p:cNvPr>
          <p:cNvSpPr>
            <a:spLocks noGrp="1" noChangeArrowheads="1"/>
          </p:cNvSpPr>
          <p:nvPr>
            <p:ph type="sldNum" sz="quarter" idx="12"/>
          </p:nvPr>
        </p:nvSpPr>
        <p:spPr>
          <a:ln/>
        </p:spPr>
        <p:txBody>
          <a:bodyPr/>
          <a:lstStyle>
            <a:lvl1pPr>
              <a:defRPr/>
            </a:lvl1pPr>
          </a:lstStyle>
          <a:p>
            <a:pPr>
              <a:defRPr/>
            </a:pPr>
            <a:fld id="{DE70F823-7D01-437D-8F03-CBF91363EFC2}" type="slidenum">
              <a:rPr lang="en-US" altLang="en-US"/>
              <a:pPr>
                <a:defRPr/>
              </a:pPr>
              <a:t>‹#›</a:t>
            </a:fld>
            <a:endParaRPr lang="en-US" altLang="en-US"/>
          </a:p>
        </p:txBody>
      </p:sp>
    </p:spTree>
    <p:extLst>
      <p:ext uri="{BB962C8B-B14F-4D97-AF65-F5344CB8AC3E}">
        <p14:creationId xmlns:p14="http://schemas.microsoft.com/office/powerpoint/2010/main" val="108926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90967A-418E-44F5-A3F6-65D1C86C63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86FBCC4-DFA6-4932-AB36-FF8A33E60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1BE646B-6641-4D3F-8F23-E2DACC8C9E04}"/>
              </a:ext>
            </a:extLst>
          </p:cNvPr>
          <p:cNvSpPr>
            <a:spLocks noGrp="1" noChangeArrowheads="1"/>
          </p:cNvSpPr>
          <p:nvPr>
            <p:ph type="sldNum" sz="quarter" idx="12"/>
          </p:nvPr>
        </p:nvSpPr>
        <p:spPr>
          <a:ln/>
        </p:spPr>
        <p:txBody>
          <a:bodyPr/>
          <a:lstStyle>
            <a:lvl1pPr>
              <a:defRPr/>
            </a:lvl1pPr>
          </a:lstStyle>
          <a:p>
            <a:pPr>
              <a:defRPr/>
            </a:pPr>
            <a:fld id="{B1776830-96EC-43F2-90A9-50B7B6BECB57}" type="slidenum">
              <a:rPr lang="en-US" altLang="en-US"/>
              <a:pPr>
                <a:defRPr/>
              </a:pPr>
              <a:t>‹#›</a:t>
            </a:fld>
            <a:endParaRPr lang="en-US" altLang="en-US"/>
          </a:p>
        </p:txBody>
      </p:sp>
    </p:spTree>
    <p:extLst>
      <p:ext uri="{BB962C8B-B14F-4D97-AF65-F5344CB8AC3E}">
        <p14:creationId xmlns:p14="http://schemas.microsoft.com/office/powerpoint/2010/main" val="2278071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8" r:id="rId1"/>
    <p:sldLayoutId id="2147483729" r:id="rId2"/>
    <p:sldLayoutId id="2147483728" r:id="rId3"/>
    <p:sldLayoutId id="2147483649"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41CCA49-52DD-4E45-AB8A-581ABBE2C2C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427" name="Rectangle 3">
            <a:extLst>
              <a:ext uri="{FF2B5EF4-FFF2-40B4-BE49-F238E27FC236}">
                <a16:creationId xmlns:a16="http://schemas.microsoft.com/office/drawing/2014/main" id="{3440211A-7573-4B07-AAC7-909F471ED64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28" name="Rectangle 4">
            <a:extLst>
              <a:ext uri="{FF2B5EF4-FFF2-40B4-BE49-F238E27FC236}">
                <a16:creationId xmlns:a16="http://schemas.microsoft.com/office/drawing/2014/main" id="{817BA6B0-8C47-4459-8DAC-F16065B6174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429" name="Rectangle 5">
            <a:extLst>
              <a:ext uri="{FF2B5EF4-FFF2-40B4-BE49-F238E27FC236}">
                <a16:creationId xmlns:a16="http://schemas.microsoft.com/office/drawing/2014/main" id="{A16342D2-339F-40CC-92DC-0C257C58F8B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430" name="Rectangle 6">
            <a:extLst>
              <a:ext uri="{FF2B5EF4-FFF2-40B4-BE49-F238E27FC236}">
                <a16:creationId xmlns:a16="http://schemas.microsoft.com/office/drawing/2014/main" id="{E79FE18F-3150-4B61-B370-7EC8563B91E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8F9795-251D-4497-8231-0765F6CE0B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4" r:id="rId1"/>
  </p:sldLayoutIdLst>
  <p:transition spd="med">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999E62A1-459C-4690-AC45-D221603CB4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427" name="Rectangle 3">
            <a:extLst>
              <a:ext uri="{FF2B5EF4-FFF2-40B4-BE49-F238E27FC236}">
                <a16:creationId xmlns:a16="http://schemas.microsoft.com/office/drawing/2014/main" id="{CFA6D038-7B89-41D8-992E-899BCAA0419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28" name="Rectangle 4">
            <a:extLst>
              <a:ext uri="{FF2B5EF4-FFF2-40B4-BE49-F238E27FC236}">
                <a16:creationId xmlns:a16="http://schemas.microsoft.com/office/drawing/2014/main" id="{F8CAD5C7-DBA8-47AD-99E3-C6758C2370D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3429" name="Rectangle 5">
            <a:extLst>
              <a:ext uri="{FF2B5EF4-FFF2-40B4-BE49-F238E27FC236}">
                <a16:creationId xmlns:a16="http://schemas.microsoft.com/office/drawing/2014/main" id="{84B1B620-D4BA-40FD-970E-C121B903627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430" name="Rectangle 6">
            <a:extLst>
              <a:ext uri="{FF2B5EF4-FFF2-40B4-BE49-F238E27FC236}">
                <a16:creationId xmlns:a16="http://schemas.microsoft.com/office/drawing/2014/main" id="{C924CA9E-E480-4D7D-9E2A-8AF49DDEEC3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1BD4ED-9018-4FA5-B573-7E14B4FDDE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Lst>
  <p:transition spd="med">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12487-EB52-4C8D-9E09-7B6BCB331C97}" type="datetimeFigureOut">
              <a:rPr lang="en-US" smtClean="0">
                <a:solidFill>
                  <a:prstClr val="black">
                    <a:tint val="75000"/>
                  </a:prstClr>
                </a:solidFill>
              </a:rPr>
              <a:pPr/>
              <a:t>9/25/2019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C0154-E56F-4ED1-A1E7-C38E176EFB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409417"/>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CF9426-F24A-43AF-81DC-F773A9EED0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CD47E5-D895-4B33-B163-97C347FCB5D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919933-CC19-4B7F-B339-20F3EAFE2A0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27BCE19-7A0F-420F-B13E-FC72172080E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F77F471-FC6B-4CC2-8A88-FF41DE0AD70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EB58547-BF53-4FA3-8384-4A7DE2541D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8.gif"/><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8.wmf"/><Relationship Id="rId2" Type="http://schemas.openxmlformats.org/officeDocument/2006/relationships/audio" Target="file:///C:\Documents%20and%20Settings\chburrell\Local%20Settings\Temporary%20Internet%20Files\Content.IE5\SPAH6PGF\MS900074949%5b1%5d.wav" TargetMode="External"/><Relationship Id="rId1" Type="http://schemas.openxmlformats.org/officeDocument/2006/relationships/audio" Target="../media/audio2.wav"/><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1.xml"/><Relationship Id="rId5" Type="http://schemas.openxmlformats.org/officeDocument/2006/relationships/image" Target="../media/image30.gif"/><Relationship Id="rId4" Type="http://schemas.openxmlformats.org/officeDocument/2006/relationships/image" Target="../media/image29.gif"/></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12.xml"/><Relationship Id="rId4" Type="http://schemas.openxmlformats.org/officeDocument/2006/relationships/image" Target="../media/image31.gif"/></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79708CC-F457-4A3E-80AF-C3DABC34B575}"/>
              </a:ext>
            </a:extLst>
          </p:cNvPr>
          <p:cNvSpPr>
            <a:spLocks noGrp="1"/>
          </p:cNvSpPr>
          <p:nvPr>
            <p:ph type="ctrTitle"/>
          </p:nvPr>
        </p:nvSpPr>
        <p:spPr>
          <a:solidFill>
            <a:schemeClr val="bg2">
              <a:lumMod val="40000"/>
              <a:lumOff val="60000"/>
            </a:schemeClr>
          </a:solidFill>
        </p:spPr>
        <p:txBody>
          <a:bodyPr/>
          <a:lstStyle/>
          <a:p>
            <a:r>
              <a:rPr lang="en-US" altLang="en-US" dirty="0"/>
              <a:t>Energy and Work</a:t>
            </a:r>
          </a:p>
        </p:txBody>
      </p:sp>
      <p:sp>
        <p:nvSpPr>
          <p:cNvPr id="4099" name="Subtitle 2">
            <a:extLst>
              <a:ext uri="{FF2B5EF4-FFF2-40B4-BE49-F238E27FC236}">
                <a16:creationId xmlns:a16="http://schemas.microsoft.com/office/drawing/2014/main" id="{A79AEC2F-C36B-4C25-AA4F-E2AFC5C10722}"/>
              </a:ext>
            </a:extLst>
          </p:cNvPr>
          <p:cNvSpPr>
            <a:spLocks noGrp="1"/>
          </p:cNvSpPr>
          <p:nvPr>
            <p:ph type="subTitle" idx="1"/>
          </p:nvPr>
        </p:nvSpPr>
        <p:spPr/>
        <p:txBody>
          <a:bodyPr/>
          <a:lstStyle/>
          <a:p>
            <a:endParaRPr lang="en-US" altLang="en-US"/>
          </a:p>
        </p:txBody>
      </p:sp>
    </p:spTree>
    <p:extLst>
      <p:ext uri="{BB962C8B-B14F-4D97-AF65-F5344CB8AC3E}">
        <p14:creationId xmlns:p14="http://schemas.microsoft.com/office/powerpoint/2010/main" val="333269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DE76-51DE-4FB6-8FA2-54A5E724BE4C}"/>
              </a:ext>
            </a:extLst>
          </p:cNvPr>
          <p:cNvSpPr>
            <a:spLocks noGrp="1"/>
          </p:cNvSpPr>
          <p:nvPr>
            <p:ph type="title"/>
          </p:nvPr>
        </p:nvSpPr>
        <p:spPr>
          <a:solidFill>
            <a:schemeClr val="accent3">
              <a:lumMod val="50000"/>
            </a:schemeClr>
          </a:solidFill>
        </p:spPr>
        <p:txBody>
          <a:bodyPr/>
          <a:lstStyle/>
          <a:p>
            <a:r>
              <a:rPr lang="en-US" dirty="0"/>
              <a:t>Formula Representation</a:t>
            </a:r>
          </a:p>
        </p:txBody>
      </p:sp>
      <p:graphicFrame>
        <p:nvGraphicFramePr>
          <p:cNvPr id="3" name="Table 2">
            <a:extLst>
              <a:ext uri="{FF2B5EF4-FFF2-40B4-BE49-F238E27FC236}">
                <a16:creationId xmlns:a16="http://schemas.microsoft.com/office/drawing/2014/main" id="{5970EF49-A2C6-4242-B1AC-11CF054090AF}"/>
              </a:ext>
            </a:extLst>
          </p:cNvPr>
          <p:cNvGraphicFramePr>
            <a:graphicFrameLocks noGrp="1"/>
          </p:cNvGraphicFramePr>
          <p:nvPr>
            <p:extLst>
              <p:ext uri="{D42A27DB-BD31-4B8C-83A1-F6EECF244321}">
                <p14:modId xmlns:p14="http://schemas.microsoft.com/office/powerpoint/2010/main" val="2425183215"/>
              </p:ext>
            </p:extLst>
          </p:nvPr>
        </p:nvGraphicFramePr>
        <p:xfrm>
          <a:off x="609600" y="2026920"/>
          <a:ext cx="10972800" cy="3413760"/>
        </p:xfrm>
        <a:graphic>
          <a:graphicData uri="http://schemas.openxmlformats.org/drawingml/2006/table">
            <a:tbl>
              <a:tblPr firstRow="1" bandRow="1">
                <a:tableStyleId>{5C22544A-7EE6-4342-B048-85BDC9FD1C3A}</a:tableStyleId>
              </a:tblPr>
              <a:tblGrid>
                <a:gridCol w="2517913">
                  <a:extLst>
                    <a:ext uri="{9D8B030D-6E8A-4147-A177-3AD203B41FA5}">
                      <a16:colId xmlns:a16="http://schemas.microsoft.com/office/drawing/2014/main" val="3458950539"/>
                    </a:ext>
                  </a:extLst>
                </a:gridCol>
                <a:gridCol w="5247861">
                  <a:extLst>
                    <a:ext uri="{9D8B030D-6E8A-4147-A177-3AD203B41FA5}">
                      <a16:colId xmlns:a16="http://schemas.microsoft.com/office/drawing/2014/main" val="3446866358"/>
                    </a:ext>
                  </a:extLst>
                </a:gridCol>
                <a:gridCol w="3207026">
                  <a:extLst>
                    <a:ext uri="{9D8B030D-6E8A-4147-A177-3AD203B41FA5}">
                      <a16:colId xmlns:a16="http://schemas.microsoft.com/office/drawing/2014/main" val="3907052706"/>
                    </a:ext>
                  </a:extLst>
                </a:gridCol>
              </a:tblGrid>
              <a:tr h="370840">
                <a:tc>
                  <a:txBody>
                    <a:bodyPr/>
                    <a:lstStyle/>
                    <a:p>
                      <a:pPr algn="ctr"/>
                      <a:r>
                        <a:rPr lang="en-US" sz="4000" dirty="0">
                          <a:solidFill>
                            <a:schemeClr val="tx1"/>
                          </a:solidFill>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Represents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131482"/>
                  </a:ext>
                </a:extLst>
              </a:tr>
              <a:tr h="370840">
                <a:tc rowSpan="3">
                  <a:txBody>
                    <a:bodyPr/>
                    <a:lstStyle/>
                    <a:p>
                      <a:endParaRPr lang="en-US" sz="4000" dirty="0"/>
                    </a:p>
                    <a:p>
                      <a:pPr algn="ctr"/>
                      <a:r>
                        <a:rPr lang="en-US" sz="4000" dirty="0"/>
                        <a:t>PE = </a:t>
                      </a:r>
                      <a:r>
                        <a:rPr lang="en-US" sz="4000" dirty="0" err="1"/>
                        <a:t>mgh</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Kilogram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911563"/>
                  </a:ext>
                </a:extLst>
              </a:tr>
              <a:tr h="370840">
                <a:tc vMerge="1">
                  <a:txBody>
                    <a:bodyPr/>
                    <a:lstStyle/>
                    <a:p>
                      <a:endParaRPr lang="en-US" dirty="0"/>
                    </a:p>
                  </a:txBody>
                  <a:tcPr/>
                </a:tc>
                <a:tc>
                  <a:txBody>
                    <a:bodyPr/>
                    <a:lstStyle/>
                    <a:p>
                      <a:r>
                        <a:rPr lang="en-US" sz="4000" dirty="0"/>
                        <a:t>g = acceleration due to gravity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m/s/s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041882"/>
                  </a:ext>
                </a:extLst>
              </a:tr>
              <a:tr h="370840">
                <a:tc vMerge="1">
                  <a:txBody>
                    <a:bodyPr/>
                    <a:lstStyle/>
                    <a:p>
                      <a:endParaRPr lang="en-US" dirty="0"/>
                    </a:p>
                  </a:txBody>
                  <a:tcPr/>
                </a:tc>
                <a:tc>
                  <a:txBody>
                    <a:bodyPr/>
                    <a:lstStyle/>
                    <a:p>
                      <a:r>
                        <a:rPr lang="en-US" sz="4000" dirty="0"/>
                        <a:t>h =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Meter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414415"/>
                  </a:ext>
                </a:extLst>
              </a:tr>
            </a:tbl>
          </a:graphicData>
        </a:graphic>
      </p:graphicFrame>
      <p:sp>
        <p:nvSpPr>
          <p:cNvPr id="4" name="TextBox 3">
            <a:extLst>
              <a:ext uri="{FF2B5EF4-FFF2-40B4-BE49-F238E27FC236}">
                <a16:creationId xmlns:a16="http://schemas.microsoft.com/office/drawing/2014/main" id="{C1F9DD3E-6A21-4D0B-85AF-D73189E9D732}"/>
              </a:ext>
            </a:extLst>
          </p:cNvPr>
          <p:cNvSpPr txBox="1"/>
          <p:nvPr/>
        </p:nvSpPr>
        <p:spPr>
          <a:xfrm>
            <a:off x="4108174" y="2707862"/>
            <a:ext cx="1948070" cy="707886"/>
          </a:xfrm>
          <a:prstGeom prst="rect">
            <a:avLst/>
          </a:prstGeom>
          <a:noFill/>
        </p:spPr>
        <p:txBody>
          <a:bodyPr wrap="square" rtlCol="0">
            <a:spAutoFit/>
          </a:bodyPr>
          <a:lstStyle/>
          <a:p>
            <a:r>
              <a:rPr lang="en-US" sz="4000" dirty="0"/>
              <a:t>mass</a:t>
            </a:r>
          </a:p>
        </p:txBody>
      </p:sp>
    </p:spTree>
    <p:extLst>
      <p:ext uri="{BB962C8B-B14F-4D97-AF65-F5344CB8AC3E}">
        <p14:creationId xmlns:p14="http://schemas.microsoft.com/office/powerpoint/2010/main" val="369298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457200"/>
            <a:ext cx="10972800" cy="981856"/>
          </a:xfrm>
          <a:solidFill>
            <a:srgbClr val="FFFF00"/>
          </a:solidFill>
        </p:spPr>
        <p:txBody>
          <a:bodyPr/>
          <a:lstStyle/>
          <a:p>
            <a:r>
              <a:rPr lang="en-US" altLang="en-US" dirty="0">
                <a:solidFill>
                  <a:schemeClr val="tx1"/>
                </a:solidFill>
              </a:rPr>
              <a:t>Gravitational Potential Energy</a:t>
            </a:r>
          </a:p>
        </p:txBody>
      </p:sp>
      <p:pic>
        <p:nvPicPr>
          <p:cNvPr id="98308" name="Picture 4" descr="MPj0409049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66119" y="1981200"/>
            <a:ext cx="2671762" cy="3886200"/>
          </a:xfrm>
        </p:spPr>
      </p:pic>
      <p:sp>
        <p:nvSpPr>
          <p:cNvPr id="98307" name="Rectangle 3"/>
          <p:cNvSpPr>
            <a:spLocks noGrp="1" noChangeArrowheads="1"/>
          </p:cNvSpPr>
          <p:nvPr>
            <p:ph type="body" sz="half" idx="2"/>
          </p:nvPr>
        </p:nvSpPr>
        <p:spPr/>
        <p:txBody>
          <a:bodyPr/>
          <a:lstStyle/>
          <a:p>
            <a:r>
              <a:rPr lang="en-US" altLang="en-US" sz="2800"/>
              <a:t>Books on a shelf have Gravitational Potential Energy.</a:t>
            </a:r>
          </a:p>
          <a:p>
            <a:endParaRPr lang="en-US" altLang="en-US" sz="2800"/>
          </a:p>
          <a:p>
            <a:r>
              <a:rPr lang="en-US" altLang="en-US" sz="2800"/>
              <a:t>Which books have the most Gravitational Potential Energy?  Why?</a:t>
            </a:r>
          </a:p>
        </p:txBody>
      </p:sp>
    </p:spTree>
    <p:extLst>
      <p:ext uri="{BB962C8B-B14F-4D97-AF65-F5344CB8AC3E}">
        <p14:creationId xmlns:p14="http://schemas.microsoft.com/office/powerpoint/2010/main" val="17308963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457200"/>
            <a:ext cx="10972800" cy="1041816"/>
          </a:xfrm>
          <a:solidFill>
            <a:schemeClr val="bg2">
              <a:lumMod val="60000"/>
              <a:lumOff val="40000"/>
            </a:schemeClr>
          </a:solidFill>
        </p:spPr>
        <p:txBody>
          <a:bodyPr/>
          <a:lstStyle/>
          <a:p>
            <a:r>
              <a:rPr lang="en-US" altLang="en-US" dirty="0">
                <a:solidFill>
                  <a:schemeClr val="tx1"/>
                </a:solidFill>
              </a:rPr>
              <a:t>Gravitational</a:t>
            </a:r>
            <a:r>
              <a:rPr lang="en-US" altLang="en-US" dirty="0">
                <a:solidFill>
                  <a:srgbClr val="008000"/>
                </a:solidFill>
              </a:rPr>
              <a:t> </a:t>
            </a:r>
            <a:r>
              <a:rPr lang="en-US" altLang="en-US" dirty="0">
                <a:solidFill>
                  <a:schemeClr val="tx1"/>
                </a:solidFill>
              </a:rPr>
              <a:t>Potential</a:t>
            </a:r>
            <a:r>
              <a:rPr lang="en-US" altLang="en-US" dirty="0">
                <a:solidFill>
                  <a:srgbClr val="008000"/>
                </a:solidFill>
              </a:rPr>
              <a:t> </a:t>
            </a:r>
            <a:r>
              <a:rPr lang="en-US" altLang="en-US" dirty="0">
                <a:solidFill>
                  <a:schemeClr val="tx1"/>
                </a:solidFill>
              </a:rPr>
              <a:t>Energy</a:t>
            </a:r>
          </a:p>
        </p:txBody>
      </p:sp>
      <p:pic>
        <p:nvPicPr>
          <p:cNvPr id="99332" name="Picture 4" descr="MCPE01537_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133601" y="2209800"/>
            <a:ext cx="1890713" cy="3468688"/>
          </a:xfrm>
        </p:spPr>
      </p:pic>
      <p:sp>
        <p:nvSpPr>
          <p:cNvPr id="99331" name="Rectangle 3"/>
          <p:cNvSpPr>
            <a:spLocks noGrp="1" noChangeArrowheads="1"/>
          </p:cNvSpPr>
          <p:nvPr>
            <p:ph type="body" sz="half" idx="2"/>
          </p:nvPr>
        </p:nvSpPr>
        <p:spPr>
          <a:xfrm>
            <a:off x="4572000" y="1981200"/>
            <a:ext cx="5638800" cy="3886200"/>
          </a:xfrm>
        </p:spPr>
        <p:txBody>
          <a:bodyPr/>
          <a:lstStyle/>
          <a:p>
            <a:r>
              <a:rPr lang="en-US" altLang="en-US" sz="2800"/>
              <a:t>A man and his cell phone are on a ledge outside a very tall building.</a:t>
            </a:r>
          </a:p>
          <a:p>
            <a:endParaRPr lang="en-US" altLang="en-US" sz="2800"/>
          </a:p>
          <a:p>
            <a:r>
              <a:rPr lang="en-US" altLang="en-US" sz="2800"/>
              <a:t>Which object (the man or his cell phone) has the most Gravitational Potential Energy?  Why?</a:t>
            </a:r>
          </a:p>
        </p:txBody>
      </p:sp>
    </p:spTree>
    <p:extLst>
      <p:ext uri="{BB962C8B-B14F-4D97-AF65-F5344CB8AC3E}">
        <p14:creationId xmlns:p14="http://schemas.microsoft.com/office/powerpoint/2010/main" val="40872661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1441-3BE1-4BB8-8FF3-257FAF2E8D0D}"/>
              </a:ext>
            </a:extLst>
          </p:cNvPr>
          <p:cNvSpPr>
            <a:spLocks noGrp="1"/>
          </p:cNvSpPr>
          <p:nvPr>
            <p:ph type="title"/>
          </p:nvPr>
        </p:nvSpPr>
        <p:spPr>
          <a:solidFill>
            <a:srgbClr val="FF0000"/>
          </a:solidFill>
        </p:spPr>
        <p:txBody>
          <a:bodyPr/>
          <a:lstStyle/>
          <a:p>
            <a:r>
              <a:rPr lang="en-US" dirty="0"/>
              <a:t>What does Potential Energy depend on and how does it affect potential energy?</a:t>
            </a:r>
          </a:p>
        </p:txBody>
      </p:sp>
      <p:sp>
        <p:nvSpPr>
          <p:cNvPr id="3" name="Content Placeholder 2">
            <a:extLst>
              <a:ext uri="{FF2B5EF4-FFF2-40B4-BE49-F238E27FC236}">
                <a16:creationId xmlns:a16="http://schemas.microsoft.com/office/drawing/2014/main" id="{7E68D156-9129-4BC8-9A96-B8F0CCD79FA2}"/>
              </a:ext>
            </a:extLst>
          </p:cNvPr>
          <p:cNvSpPr>
            <a:spLocks noGrp="1"/>
          </p:cNvSpPr>
          <p:nvPr>
            <p:ph idx="1"/>
          </p:nvPr>
        </p:nvSpPr>
        <p:spPr/>
        <p:txBody>
          <a:bodyPr/>
          <a:lstStyle/>
          <a:p>
            <a:r>
              <a:rPr lang="en-US" dirty="0"/>
              <a:t>Height – The higher the object, the more potential energy.</a:t>
            </a:r>
          </a:p>
          <a:p>
            <a:endParaRPr lang="en-US" dirty="0"/>
          </a:p>
          <a:p>
            <a:r>
              <a:rPr lang="en-US" dirty="0"/>
              <a:t>Mass – The greater the mass of the object, the more potential energy it has.</a:t>
            </a:r>
          </a:p>
          <a:p>
            <a:endParaRPr lang="en-US" dirty="0"/>
          </a:p>
          <a:p>
            <a:r>
              <a:rPr lang="en-US" dirty="0"/>
              <a:t>Potential energy depends on both mass and height.</a:t>
            </a:r>
          </a:p>
        </p:txBody>
      </p:sp>
    </p:spTree>
    <p:extLst>
      <p:ext uri="{BB962C8B-B14F-4D97-AF65-F5344CB8AC3E}">
        <p14:creationId xmlns:p14="http://schemas.microsoft.com/office/powerpoint/2010/main" val="5479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F3FA-84F5-4E5F-AA39-336227B617F0}"/>
              </a:ext>
            </a:extLst>
          </p:cNvPr>
          <p:cNvSpPr>
            <a:spLocks noGrp="1"/>
          </p:cNvSpPr>
          <p:nvPr>
            <p:ph type="title"/>
          </p:nvPr>
        </p:nvSpPr>
        <p:spPr>
          <a:solidFill>
            <a:srgbClr val="0033CC"/>
          </a:solidFill>
        </p:spPr>
        <p:txBody>
          <a:bodyPr/>
          <a:lstStyle/>
          <a:p>
            <a:r>
              <a:rPr lang="en-US" dirty="0"/>
              <a:t>Examples of Gravitational Potential Energy</a:t>
            </a:r>
          </a:p>
        </p:txBody>
      </p:sp>
      <p:sp>
        <p:nvSpPr>
          <p:cNvPr id="3" name="Text Box 6">
            <a:extLst>
              <a:ext uri="{FF2B5EF4-FFF2-40B4-BE49-F238E27FC236}">
                <a16:creationId xmlns:a16="http://schemas.microsoft.com/office/drawing/2014/main" id="{508C0C29-C86A-49BC-B159-E3B6AB3F53AF}"/>
              </a:ext>
            </a:extLst>
          </p:cNvPr>
          <p:cNvSpPr txBox="1">
            <a:spLocks noChangeArrowheads="1"/>
          </p:cNvSpPr>
          <p:nvPr/>
        </p:nvSpPr>
        <p:spPr bwMode="auto">
          <a:xfrm>
            <a:off x="3064565" y="2126973"/>
            <a:ext cx="61722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90099"/>
                </a:solidFill>
                <a:latin typeface="Comic Sans MS" panose="030F0702030302020204" pitchFamily="66" charset="0"/>
              </a:rPr>
              <a:t>Water at the top of a waterfall..</a:t>
            </a:r>
          </a:p>
          <a:p>
            <a:pPr eaLnBrk="1" hangingPunct="1">
              <a:spcBef>
                <a:spcPct val="0"/>
              </a:spcBef>
              <a:buFontTx/>
              <a:buNone/>
            </a:pPr>
            <a:r>
              <a:rPr lang="en-US" altLang="en-US" sz="1800" b="1">
                <a:solidFill>
                  <a:srgbClr val="990099"/>
                </a:solidFill>
                <a:latin typeface="Comic Sans MS" panose="030F0702030302020204" pitchFamily="66" charset="0"/>
              </a:rPr>
              <a:t>  -Stores energy </a:t>
            </a:r>
          </a:p>
          <a:p>
            <a:pPr eaLnBrk="1" hangingPunct="1">
              <a:spcBef>
                <a:spcPct val="0"/>
              </a:spcBef>
              <a:buFontTx/>
              <a:buNone/>
            </a:pPr>
            <a:endParaRPr lang="en-US" altLang="en-US" sz="2800" b="1">
              <a:solidFill>
                <a:srgbClr val="990099"/>
              </a:solidFill>
              <a:latin typeface="Comic Sans MS" panose="030F0702030302020204" pitchFamily="66" charset="0"/>
            </a:endParaRPr>
          </a:p>
        </p:txBody>
      </p:sp>
      <p:pic>
        <p:nvPicPr>
          <p:cNvPr id="4" name="Picture 14" descr="MCj02829340000[1]">
            <a:extLst>
              <a:ext uri="{FF2B5EF4-FFF2-40B4-BE49-F238E27FC236}">
                <a16:creationId xmlns:a16="http://schemas.microsoft.com/office/drawing/2014/main" id="{147EA9B5-A5B2-47B2-9B8D-D4C16A657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566" y="1898374"/>
            <a:ext cx="18192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B408AB10-713F-45DA-95F3-4584205E29B0}"/>
              </a:ext>
            </a:extLst>
          </p:cNvPr>
          <p:cNvSpPr txBox="1">
            <a:spLocks noChangeArrowheads="1"/>
          </p:cNvSpPr>
          <p:nvPr/>
        </p:nvSpPr>
        <p:spPr bwMode="auto">
          <a:xfrm>
            <a:off x="3538330" y="3415747"/>
            <a:ext cx="4724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993366"/>
                </a:solidFill>
                <a:latin typeface="Comic Sans MS" panose="030F0702030302020204" pitchFamily="66" charset="0"/>
              </a:rPr>
              <a:t>Yo</a:t>
            </a:r>
            <a:r>
              <a:rPr lang="en-US" altLang="en-US" sz="2400" b="1" dirty="0">
                <a:solidFill>
                  <a:srgbClr val="993366"/>
                </a:solidFill>
                <a:latin typeface="Comic Sans MS" panose="030F0702030302020204" pitchFamily="66" charset="0"/>
              </a:rPr>
              <a:t>–</a:t>
            </a:r>
            <a:r>
              <a:rPr lang="en-US" altLang="en-US" sz="2400" b="1" dirty="0" err="1">
                <a:solidFill>
                  <a:srgbClr val="993366"/>
                </a:solidFill>
                <a:latin typeface="Comic Sans MS" panose="030F0702030302020204" pitchFamily="66" charset="0"/>
              </a:rPr>
              <a:t>Yo</a:t>
            </a:r>
            <a:r>
              <a:rPr lang="en-US" altLang="en-US" sz="2400" b="1" dirty="0">
                <a:solidFill>
                  <a:srgbClr val="993366"/>
                </a:solidFill>
                <a:latin typeface="Comic Sans MS" panose="030F0702030302020204" pitchFamily="66" charset="0"/>
              </a:rPr>
              <a:t> in held in your hand..</a:t>
            </a:r>
          </a:p>
          <a:p>
            <a:pPr eaLnBrk="1" hangingPunct="1">
              <a:spcBef>
                <a:spcPct val="0"/>
              </a:spcBef>
              <a:buFontTx/>
              <a:buNone/>
            </a:pPr>
            <a:r>
              <a:rPr lang="en-US" altLang="en-US" sz="1800" b="1" dirty="0">
                <a:solidFill>
                  <a:srgbClr val="993366"/>
                </a:solidFill>
                <a:latin typeface="Comic Sans MS" panose="030F0702030302020204" pitchFamily="66" charset="0"/>
              </a:rPr>
              <a:t> -Stores energy because of position</a:t>
            </a:r>
          </a:p>
          <a:p>
            <a:pPr eaLnBrk="1" hangingPunct="1">
              <a:spcBef>
                <a:spcPct val="0"/>
              </a:spcBef>
              <a:buFontTx/>
              <a:buNone/>
            </a:pPr>
            <a:endParaRPr lang="en-US" altLang="en-US" sz="2400" b="1" dirty="0">
              <a:solidFill>
                <a:srgbClr val="993366"/>
              </a:solidFill>
              <a:latin typeface="Comic Sans MS" panose="030F0702030302020204" pitchFamily="66" charset="0"/>
            </a:endParaRPr>
          </a:p>
        </p:txBody>
      </p:sp>
      <p:pic>
        <p:nvPicPr>
          <p:cNvPr id="6" name="Picture 12" descr="MCj03054370000[1]">
            <a:extLst>
              <a:ext uri="{FF2B5EF4-FFF2-40B4-BE49-F238E27FC236}">
                <a16:creationId xmlns:a16="http://schemas.microsoft.com/office/drawing/2014/main" id="{C64384AE-AF4F-42B4-B442-724DC94F1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330" y="3263347"/>
            <a:ext cx="13287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from="(-#ppt_w/2)" to="(#ppt_x)" calcmode="lin" valueType="num">
                                      <p:cBhvr>
                                        <p:cTn id="17" dur="600" fill="hold">
                                          <p:stCondLst>
                                            <p:cond delay="0"/>
                                          </p:stCondLst>
                                        </p:cTn>
                                        <p:tgtEl>
                                          <p:spTgt spid="4"/>
                                        </p:tgtEl>
                                        <p:attrNameLst>
                                          <p:attrName>ppt_x</p:attrName>
                                        </p:attrNameLst>
                                      </p:cBhvr>
                                    </p:anim>
                                    <p:anim from="0" to="-1.0" calcmode="lin" valueType="num">
                                      <p:cBhvr>
                                        <p:cTn id="18" dur="200" decel="50000" autoRev="1" fill="hold">
                                          <p:stCondLst>
                                            <p:cond delay="600"/>
                                          </p:stCondLst>
                                        </p:cTn>
                                        <p:tgtEl>
                                          <p:spTgt spid="4"/>
                                        </p:tgtEl>
                                        <p:attrNameLst>
                                          <p:attrName>xshear</p:attrName>
                                        </p:attrNameLst>
                                      </p:cBhvr>
                                    </p:anim>
                                    <p:animScale>
                                      <p:cBhvr>
                                        <p:cTn id="19" dur="200" decel="100000" autoRev="1" fill="hold">
                                          <p:stCondLst>
                                            <p:cond delay="600"/>
                                          </p:stCondLst>
                                        </p:cTn>
                                        <p:tgtEl>
                                          <p:spTgt spid="4"/>
                                        </p:tgtEl>
                                      </p:cBhvr>
                                      <p:from x="100000" y="100000"/>
                                      <p:to x="80000" y="100000"/>
                                    </p:animScale>
                                    <p:anim by="(#ppt_h/3+#ppt_w*0.1)" calcmode="lin" valueType="num">
                                      <p:cBhvr additive="sum">
                                        <p:cTn id="20" dur="200" decel="100000" autoRev="1" fill="hold">
                                          <p:stCondLst>
                                            <p:cond delay="600"/>
                                          </p:stCondLst>
                                        </p:cTn>
                                        <p:tgtEl>
                                          <p:spTgt spid="4"/>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from="(-#ppt_w/2)" to="(#ppt_x)" calcmode="lin" valueType="num">
                                      <p:cBhvr>
                                        <p:cTn id="35" dur="600" fill="hold">
                                          <p:stCondLst>
                                            <p:cond delay="0"/>
                                          </p:stCondLst>
                                        </p:cTn>
                                        <p:tgtEl>
                                          <p:spTgt spid="6"/>
                                        </p:tgtEl>
                                        <p:attrNameLst>
                                          <p:attrName>ppt_x</p:attrName>
                                        </p:attrNameLst>
                                      </p:cBhvr>
                                    </p:anim>
                                    <p:anim from="0" to="-1.0" calcmode="lin" valueType="num">
                                      <p:cBhvr>
                                        <p:cTn id="36" dur="200" decel="50000" autoRev="1" fill="hold">
                                          <p:stCondLst>
                                            <p:cond delay="600"/>
                                          </p:stCondLst>
                                        </p:cTn>
                                        <p:tgtEl>
                                          <p:spTgt spid="6"/>
                                        </p:tgtEl>
                                        <p:attrNameLst>
                                          <p:attrName>xshear</p:attrName>
                                        </p:attrNameLst>
                                      </p:cBhvr>
                                    </p:anim>
                                    <p:animScale>
                                      <p:cBhvr>
                                        <p:cTn id="37" dur="200" decel="100000" autoRev="1" fill="hold">
                                          <p:stCondLst>
                                            <p:cond delay="600"/>
                                          </p:stCondLst>
                                        </p:cTn>
                                        <p:tgtEl>
                                          <p:spTgt spid="6"/>
                                        </p:tgtEl>
                                      </p:cBhvr>
                                      <p:from x="100000" y="100000"/>
                                      <p:to x="80000" y="100000"/>
                                    </p:animScale>
                                    <p:anim by="(#ppt_h/3+#ppt_w*0.1)" calcmode="lin" valueType="num">
                                      <p:cBhvr additive="sum">
                                        <p:cTn id="3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90C0A7-710B-452B-B8C7-2EE0E4D49E7A}"/>
              </a:ext>
            </a:extLst>
          </p:cNvPr>
          <p:cNvSpPr>
            <a:spLocks noGrp="1" noChangeArrowheads="1"/>
          </p:cNvSpPr>
          <p:nvPr>
            <p:ph type="title"/>
          </p:nvPr>
        </p:nvSpPr>
        <p:spPr>
          <a:solidFill>
            <a:srgbClr val="FF33CC"/>
          </a:solidFill>
        </p:spPr>
        <p:txBody>
          <a:bodyPr/>
          <a:lstStyle/>
          <a:p>
            <a:pPr eaLnBrk="1" hangingPunct="1"/>
            <a:r>
              <a:rPr lang="en-US" altLang="en-US" sz="4800" dirty="0">
                <a:solidFill>
                  <a:schemeClr val="tx1"/>
                </a:solidFill>
              </a:rPr>
              <a:t>Elastic Potential Energy (EPE)</a:t>
            </a:r>
          </a:p>
        </p:txBody>
      </p:sp>
      <p:sp>
        <p:nvSpPr>
          <p:cNvPr id="13315" name="Rectangle 3">
            <a:extLst>
              <a:ext uri="{FF2B5EF4-FFF2-40B4-BE49-F238E27FC236}">
                <a16:creationId xmlns:a16="http://schemas.microsoft.com/office/drawing/2014/main" id="{E9044BF9-0F3D-4E5B-B26D-4D86D792CF0B}"/>
              </a:ext>
            </a:extLst>
          </p:cNvPr>
          <p:cNvSpPr>
            <a:spLocks noGrp="1" noChangeArrowheads="1"/>
          </p:cNvSpPr>
          <p:nvPr>
            <p:ph type="body" idx="1"/>
          </p:nvPr>
        </p:nvSpPr>
        <p:spPr>
          <a:xfrm>
            <a:off x="609601" y="1600200"/>
            <a:ext cx="10972800" cy="762000"/>
          </a:xfrm>
        </p:spPr>
        <p:txBody>
          <a:bodyPr/>
          <a:lstStyle/>
          <a:p>
            <a:pPr algn="ctr" eaLnBrk="1" hangingPunct="1"/>
            <a:r>
              <a:rPr lang="en-US" altLang="en-US" sz="3600" dirty="0"/>
              <a:t>The potential energy of an object that is stretched or compressed.</a:t>
            </a:r>
            <a:endParaRPr lang="en-US" altLang="en-US" sz="3600" i="1" dirty="0"/>
          </a:p>
        </p:txBody>
      </p:sp>
      <p:sp>
        <p:nvSpPr>
          <p:cNvPr id="13316" name="Text Box 4">
            <a:extLst>
              <a:ext uri="{FF2B5EF4-FFF2-40B4-BE49-F238E27FC236}">
                <a16:creationId xmlns:a16="http://schemas.microsoft.com/office/drawing/2014/main" id="{1DA61963-F685-4263-A49C-6A71D24A11D7}"/>
              </a:ext>
            </a:extLst>
          </p:cNvPr>
          <p:cNvSpPr txBox="1">
            <a:spLocks noChangeArrowheads="1"/>
          </p:cNvSpPr>
          <p:nvPr/>
        </p:nvSpPr>
        <p:spPr bwMode="auto">
          <a:xfrm>
            <a:off x="861392" y="3032157"/>
            <a:ext cx="10601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dirty="0"/>
              <a:t>Examples of Elastic Potential Energy</a:t>
            </a:r>
          </a:p>
        </p:txBody>
      </p:sp>
      <p:sp>
        <p:nvSpPr>
          <p:cNvPr id="6" name="Text Box 4">
            <a:extLst>
              <a:ext uri="{FF2B5EF4-FFF2-40B4-BE49-F238E27FC236}">
                <a16:creationId xmlns:a16="http://schemas.microsoft.com/office/drawing/2014/main" id="{B2F25345-A8A4-4329-868A-3FD811C830B5}"/>
              </a:ext>
            </a:extLst>
          </p:cNvPr>
          <p:cNvSpPr txBox="1">
            <a:spLocks noChangeArrowheads="1"/>
          </p:cNvSpPr>
          <p:nvPr/>
        </p:nvSpPr>
        <p:spPr bwMode="auto">
          <a:xfrm>
            <a:off x="3972339" y="4321764"/>
            <a:ext cx="5638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800080"/>
                </a:solidFill>
                <a:latin typeface="Comic Sans MS" panose="030F0702030302020204" pitchFamily="66" charset="0"/>
              </a:rPr>
              <a:t>Stretching a rubber band..</a:t>
            </a:r>
          </a:p>
          <a:p>
            <a:pPr eaLnBrk="1" hangingPunct="1">
              <a:spcBef>
                <a:spcPct val="0"/>
              </a:spcBef>
              <a:buFontTx/>
              <a:buNone/>
            </a:pPr>
            <a:r>
              <a:rPr lang="en-US" altLang="en-US" sz="1800" b="1" dirty="0">
                <a:solidFill>
                  <a:srgbClr val="800080"/>
                </a:solidFill>
                <a:latin typeface="Comic Sans MS" panose="030F0702030302020204" pitchFamily="66" charset="0"/>
              </a:rPr>
              <a:t> -Stores energy</a:t>
            </a:r>
          </a:p>
        </p:txBody>
      </p:sp>
      <p:pic>
        <p:nvPicPr>
          <p:cNvPr id="7" name="Picture 16" descr="MCj03491430000[1]">
            <a:extLst>
              <a:ext uri="{FF2B5EF4-FFF2-40B4-BE49-F238E27FC236}">
                <a16:creationId xmlns:a16="http://schemas.microsoft.com/office/drawing/2014/main" id="{C18D4076-F2A2-4754-B351-910088EDE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939" y="3940764"/>
            <a:ext cx="1233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51EAA18F-815F-423C-B12A-5360FA14A8C5}"/>
              </a:ext>
            </a:extLst>
          </p:cNvPr>
          <p:cNvSpPr txBox="1">
            <a:spLocks noChangeArrowheads="1"/>
          </p:cNvSpPr>
          <p:nvPr/>
        </p:nvSpPr>
        <p:spPr bwMode="auto">
          <a:xfrm>
            <a:off x="3048000" y="5257801"/>
            <a:ext cx="5638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CC3399"/>
                </a:solidFill>
                <a:latin typeface="Comic Sans MS" panose="030F0702030302020204" pitchFamily="66" charset="0"/>
              </a:rPr>
              <a:t>Drawing a Bow…</a:t>
            </a:r>
          </a:p>
          <a:p>
            <a:pPr eaLnBrk="1" hangingPunct="1">
              <a:spcBef>
                <a:spcPct val="0"/>
              </a:spcBef>
              <a:buFontTx/>
              <a:buNone/>
            </a:pPr>
            <a:r>
              <a:rPr lang="en-US" altLang="en-US" sz="1800" b="1">
                <a:solidFill>
                  <a:srgbClr val="CC3399"/>
                </a:solidFill>
                <a:latin typeface="Comic Sans MS" panose="030F0702030302020204" pitchFamily="66" charset="0"/>
              </a:rPr>
              <a:t> -Stores energy because of position </a:t>
            </a:r>
          </a:p>
          <a:p>
            <a:pPr eaLnBrk="1" hangingPunct="1">
              <a:spcBef>
                <a:spcPct val="0"/>
              </a:spcBef>
              <a:buFontTx/>
              <a:buNone/>
            </a:pPr>
            <a:endParaRPr lang="en-US" altLang="en-US" sz="2400" b="1">
              <a:solidFill>
                <a:srgbClr val="CC3399"/>
              </a:solidFill>
              <a:latin typeface="Comic Sans MS" panose="030F0702030302020204" pitchFamily="66" charset="0"/>
            </a:endParaRPr>
          </a:p>
        </p:txBody>
      </p:sp>
      <p:pic>
        <p:nvPicPr>
          <p:cNvPr id="9" name="Picture 13" descr="MCj03000130000[1]">
            <a:extLst>
              <a:ext uri="{FF2B5EF4-FFF2-40B4-BE49-F238E27FC236}">
                <a16:creationId xmlns:a16="http://schemas.microsoft.com/office/drawing/2014/main" id="{BE5F927D-781E-40B7-9D09-E69AE2CB0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5029200"/>
            <a:ext cx="117951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35412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from="(-#ppt_w/2)" to="(#ppt_x)" calcmode="lin" valueType="num">
                                      <p:cBhvr>
                                        <p:cTn id="17" dur="600" fill="hold">
                                          <p:stCondLst>
                                            <p:cond delay="0"/>
                                          </p:stCondLst>
                                        </p:cTn>
                                        <p:tgtEl>
                                          <p:spTgt spid="7"/>
                                        </p:tgtEl>
                                        <p:attrNameLst>
                                          <p:attrName>ppt_x</p:attrName>
                                        </p:attrNameLst>
                                      </p:cBhvr>
                                    </p:anim>
                                    <p:anim from="0" to="-1.0" calcmode="lin" valueType="num">
                                      <p:cBhvr>
                                        <p:cTn id="18" dur="200" decel="50000" autoRev="1" fill="hold">
                                          <p:stCondLst>
                                            <p:cond delay="600"/>
                                          </p:stCondLst>
                                        </p:cTn>
                                        <p:tgtEl>
                                          <p:spTgt spid="7"/>
                                        </p:tgtEl>
                                        <p:attrNameLst>
                                          <p:attrName>xshear</p:attrName>
                                        </p:attrNameLst>
                                      </p:cBhvr>
                                    </p:anim>
                                    <p:animScale>
                                      <p:cBhvr>
                                        <p:cTn id="19" dur="200" decel="100000" autoRev="1" fill="hold">
                                          <p:stCondLst>
                                            <p:cond delay="600"/>
                                          </p:stCondLst>
                                        </p:cTn>
                                        <p:tgtEl>
                                          <p:spTgt spid="7"/>
                                        </p:tgtEl>
                                      </p:cBhvr>
                                      <p:from x="100000" y="100000"/>
                                      <p:to x="80000" y="100000"/>
                                    </p:animScale>
                                    <p:anim by="(#ppt_h/3+#ppt_w*0.1)" calcmode="lin" valueType="num">
                                      <p:cBhvr additive="sum">
                                        <p:cTn id="20" dur="200" decel="100000" autoRev="1" fill="hold">
                                          <p:stCondLst>
                                            <p:cond delay="600"/>
                                          </p:stCondLst>
                                        </p:cTn>
                                        <p:tgtEl>
                                          <p:spTgt spid="7"/>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0" end="0"/>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from="(-#ppt_w/2)" to="(#ppt_x)" calcmode="lin" valueType="num">
                                      <p:cBhvr>
                                        <p:cTn id="35" dur="600" fill="hold">
                                          <p:stCondLst>
                                            <p:cond delay="0"/>
                                          </p:stCondLst>
                                        </p:cTn>
                                        <p:tgtEl>
                                          <p:spTgt spid="9"/>
                                        </p:tgtEl>
                                        <p:attrNameLst>
                                          <p:attrName>ppt_x</p:attrName>
                                        </p:attrNameLst>
                                      </p:cBhvr>
                                    </p:anim>
                                    <p:anim from="0" to="-1.0" calcmode="lin" valueType="num">
                                      <p:cBhvr>
                                        <p:cTn id="36" dur="200" decel="50000" autoRev="1" fill="hold">
                                          <p:stCondLst>
                                            <p:cond delay="600"/>
                                          </p:stCondLst>
                                        </p:cTn>
                                        <p:tgtEl>
                                          <p:spTgt spid="9"/>
                                        </p:tgtEl>
                                        <p:attrNameLst>
                                          <p:attrName>xshear</p:attrName>
                                        </p:attrNameLst>
                                      </p:cBhvr>
                                    </p:anim>
                                    <p:animScale>
                                      <p:cBhvr>
                                        <p:cTn id="37" dur="200" decel="100000" autoRev="1" fill="hold">
                                          <p:stCondLst>
                                            <p:cond delay="600"/>
                                          </p:stCondLst>
                                        </p:cTn>
                                        <p:tgtEl>
                                          <p:spTgt spid="9"/>
                                        </p:tgtEl>
                                      </p:cBhvr>
                                      <p:from x="100000" y="100000"/>
                                      <p:to x="80000" y="100000"/>
                                    </p:animScale>
                                    <p:anim by="(#ppt_h/3+#ppt_w*0.1)" calcmode="lin" valueType="num">
                                      <p:cBhvr additive="sum">
                                        <p:cTn id="38"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09600" y="457200"/>
            <a:ext cx="10972800" cy="1026826"/>
          </a:xfrm>
          <a:solidFill>
            <a:schemeClr val="accent3">
              <a:lumMod val="85000"/>
            </a:schemeClr>
          </a:solidFill>
        </p:spPr>
        <p:txBody>
          <a:bodyPr/>
          <a:lstStyle/>
          <a:p>
            <a:r>
              <a:rPr lang="en-US" altLang="en-US" dirty="0">
                <a:solidFill>
                  <a:schemeClr val="tx1"/>
                </a:solidFill>
              </a:rPr>
              <a:t>Elastic Potential Energy</a:t>
            </a:r>
          </a:p>
        </p:txBody>
      </p:sp>
      <p:pic>
        <p:nvPicPr>
          <p:cNvPr id="94211" name="Picture 3" descr="MCj0241843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81201" y="2743201"/>
            <a:ext cx="1774825" cy="1520825"/>
          </a:xfrm>
        </p:spPr>
      </p:pic>
      <p:sp>
        <p:nvSpPr>
          <p:cNvPr id="94212" name="Rectangle 4"/>
          <p:cNvSpPr>
            <a:spLocks noGrp="1" noChangeArrowheads="1"/>
          </p:cNvSpPr>
          <p:nvPr>
            <p:ph type="body" sz="half" idx="2"/>
          </p:nvPr>
        </p:nvSpPr>
        <p:spPr>
          <a:xfrm>
            <a:off x="3962400" y="1600200"/>
            <a:ext cx="6553200" cy="4876800"/>
          </a:xfrm>
        </p:spPr>
        <p:txBody>
          <a:bodyPr>
            <a:normAutofit/>
          </a:bodyPr>
          <a:lstStyle/>
          <a:p>
            <a:r>
              <a:rPr lang="en-US" altLang="en-US" sz="2800"/>
              <a:t>The bow has energy because work has been done to change its shape.</a:t>
            </a:r>
          </a:p>
          <a:p>
            <a:endParaRPr lang="en-US" altLang="en-US" sz="2800"/>
          </a:p>
          <a:p>
            <a:r>
              <a:rPr lang="en-US" altLang="en-US" sz="2800"/>
              <a:t>The energy of that work is turned into potential energy.</a:t>
            </a:r>
          </a:p>
          <a:p>
            <a:endParaRPr lang="en-US" altLang="en-US" sz="2800"/>
          </a:p>
          <a:p>
            <a:r>
              <a:rPr lang="en-US" altLang="en-US" sz="2800"/>
              <a:t>When the arrow is released the potential energy of the bow and string will be transferred to the arrow, sending it flying through the air.</a:t>
            </a:r>
          </a:p>
        </p:txBody>
      </p:sp>
    </p:spTree>
    <p:extLst>
      <p:ext uri="{BB962C8B-B14F-4D97-AF65-F5344CB8AC3E}">
        <p14:creationId xmlns:p14="http://schemas.microsoft.com/office/powerpoint/2010/main" val="22414687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304800"/>
            <a:ext cx="10972800" cy="1269167"/>
          </a:xfrm>
          <a:solidFill>
            <a:srgbClr val="66FF66"/>
          </a:solidFill>
        </p:spPr>
        <p:txBody>
          <a:bodyPr/>
          <a:lstStyle/>
          <a:p>
            <a:r>
              <a:rPr lang="en-US" altLang="en-US" dirty="0">
                <a:solidFill>
                  <a:schemeClr val="tx1"/>
                </a:solidFill>
              </a:rPr>
              <a:t>Elastic Potential Energ</a:t>
            </a:r>
            <a:r>
              <a:rPr lang="en-US" altLang="en-US" dirty="0">
                <a:solidFill>
                  <a:srgbClr val="008000"/>
                </a:solidFill>
              </a:rPr>
              <a:t>y</a:t>
            </a:r>
          </a:p>
        </p:txBody>
      </p:sp>
      <p:pic>
        <p:nvPicPr>
          <p:cNvPr id="106502" name="Picture 6" descr="MPj0401600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81200" y="1752600"/>
            <a:ext cx="2692400" cy="4038600"/>
          </a:xfrm>
        </p:spPr>
      </p:pic>
      <p:sp>
        <p:nvSpPr>
          <p:cNvPr id="106501" name="Rectangle 5"/>
          <p:cNvSpPr>
            <a:spLocks noGrp="1" noChangeArrowheads="1"/>
          </p:cNvSpPr>
          <p:nvPr>
            <p:ph type="body" sz="half" idx="2"/>
          </p:nvPr>
        </p:nvSpPr>
        <p:spPr>
          <a:xfrm>
            <a:off x="4800600" y="1981200"/>
            <a:ext cx="5715000" cy="4572000"/>
          </a:xfrm>
        </p:spPr>
        <p:txBody>
          <a:bodyPr/>
          <a:lstStyle/>
          <a:p>
            <a:r>
              <a:rPr lang="en-US" altLang="en-US" sz="2400"/>
              <a:t>Compressed, or squished, springs also have potential energy.</a:t>
            </a:r>
          </a:p>
          <a:p>
            <a:endParaRPr lang="en-US" altLang="en-US" sz="2400"/>
          </a:p>
          <a:p>
            <a:r>
              <a:rPr lang="en-US" altLang="en-US" sz="2400"/>
              <a:t>A spring has energy because work has been done to change its shape.</a:t>
            </a:r>
          </a:p>
          <a:p>
            <a:endParaRPr lang="en-US" altLang="en-US" sz="2400"/>
          </a:p>
          <a:p>
            <a:r>
              <a:rPr lang="en-US" altLang="en-US" sz="2400"/>
              <a:t>Just like the bow, the energy of that work is turned into potential energy.</a:t>
            </a:r>
          </a:p>
          <a:p>
            <a:endParaRPr lang="en-US" altLang="en-US" sz="2400"/>
          </a:p>
        </p:txBody>
      </p:sp>
    </p:spTree>
    <p:extLst>
      <p:ext uri="{BB962C8B-B14F-4D97-AF65-F5344CB8AC3E}">
        <p14:creationId xmlns:p14="http://schemas.microsoft.com/office/powerpoint/2010/main" val="12574180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solidFill>
            <a:srgbClr val="FF6600"/>
          </a:solidFill>
        </p:spPr>
        <p:txBody>
          <a:bodyPr/>
          <a:lstStyle/>
          <a:p>
            <a:r>
              <a:rPr lang="en-US" altLang="en-US">
                <a:solidFill>
                  <a:schemeClr val="tx1"/>
                </a:solidFill>
              </a:rPr>
              <a:t>Elastic Potential Energy</a:t>
            </a:r>
          </a:p>
        </p:txBody>
      </p:sp>
      <p:pic>
        <p:nvPicPr>
          <p:cNvPr id="166919" name="Picture 7" descr="MPj0309533000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091944" y="2095500"/>
            <a:ext cx="2420112" cy="3657600"/>
          </a:xfrm>
        </p:spPr>
      </p:pic>
      <p:sp>
        <p:nvSpPr>
          <p:cNvPr id="166917" name="Rectangle 5"/>
          <p:cNvSpPr>
            <a:spLocks noGrp="1" noChangeArrowheads="1"/>
          </p:cNvSpPr>
          <p:nvPr>
            <p:ph type="body" sz="half" idx="2"/>
          </p:nvPr>
        </p:nvSpPr>
        <p:spPr/>
        <p:txBody>
          <a:bodyPr/>
          <a:lstStyle/>
          <a:p>
            <a:r>
              <a:rPr lang="en-US" altLang="en-US" sz="2800"/>
              <a:t>What about rubber bands and other things that stretch?</a:t>
            </a:r>
          </a:p>
          <a:p>
            <a:endParaRPr lang="en-US" altLang="en-US" sz="2800"/>
          </a:p>
          <a:p>
            <a:r>
              <a:rPr lang="en-US" altLang="en-US" sz="2800"/>
              <a:t>Elastic Potential Energy</a:t>
            </a:r>
          </a:p>
        </p:txBody>
      </p:sp>
    </p:spTree>
    <p:extLst>
      <p:ext uri="{BB962C8B-B14F-4D97-AF65-F5344CB8AC3E}">
        <p14:creationId xmlns:p14="http://schemas.microsoft.com/office/powerpoint/2010/main" val="25797270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C5EF56F-0803-40AB-8008-D149D81C796D}"/>
              </a:ext>
            </a:extLst>
          </p:cNvPr>
          <p:cNvSpPr>
            <a:spLocks noGrp="1" noChangeArrowheads="1"/>
          </p:cNvSpPr>
          <p:nvPr>
            <p:ph type="title"/>
          </p:nvPr>
        </p:nvSpPr>
        <p:spPr>
          <a:solidFill>
            <a:srgbClr val="FFFF00"/>
          </a:solidFill>
        </p:spPr>
        <p:txBody>
          <a:bodyPr/>
          <a:lstStyle/>
          <a:p>
            <a:r>
              <a:rPr lang="en-US" altLang="en-US" sz="4000" b="1" dirty="0">
                <a:solidFill>
                  <a:schemeClr val="tx1"/>
                </a:solidFill>
                <a:latin typeface="Castellar" panose="020A0402060406010301" pitchFamily="18" charset="0"/>
              </a:rPr>
              <a:t>There are two “</a:t>
            </a:r>
            <a:r>
              <a:rPr lang="en-US" altLang="en-US" sz="4000" b="1" u="sng" dirty="0">
                <a:solidFill>
                  <a:schemeClr val="tx1"/>
                </a:solidFill>
                <a:latin typeface="Castellar" panose="020A0402060406010301" pitchFamily="18" charset="0"/>
              </a:rPr>
              <a:t>types</a:t>
            </a:r>
            <a:r>
              <a:rPr lang="en-US" altLang="en-US" sz="4000" b="1" dirty="0">
                <a:solidFill>
                  <a:schemeClr val="tx1"/>
                </a:solidFill>
                <a:latin typeface="Castellar" panose="020A0402060406010301" pitchFamily="18" charset="0"/>
              </a:rPr>
              <a:t>” </a:t>
            </a:r>
            <a:r>
              <a:rPr lang="en-US" altLang="en-US" sz="4000" b="1">
                <a:solidFill>
                  <a:schemeClr val="tx1"/>
                </a:solidFill>
                <a:latin typeface="Castellar" panose="020A0402060406010301" pitchFamily="18" charset="0"/>
              </a:rPr>
              <a:t>of Potential energy</a:t>
            </a:r>
            <a:r>
              <a:rPr lang="en-US" altLang="en-US" sz="4000" b="1" dirty="0">
                <a:solidFill>
                  <a:schemeClr val="tx1"/>
                </a:solidFill>
                <a:latin typeface="Castellar" panose="020A0402060406010301" pitchFamily="18" charset="0"/>
              </a:rPr>
              <a:t>:</a:t>
            </a:r>
          </a:p>
        </p:txBody>
      </p:sp>
      <p:sp>
        <p:nvSpPr>
          <p:cNvPr id="44035" name="Rectangle 3">
            <a:extLst>
              <a:ext uri="{FF2B5EF4-FFF2-40B4-BE49-F238E27FC236}">
                <a16:creationId xmlns:a16="http://schemas.microsoft.com/office/drawing/2014/main" id="{6C7BC7DF-FEDA-493A-A8EA-3E8C9B2C0E6A}"/>
              </a:ext>
            </a:extLst>
          </p:cNvPr>
          <p:cNvSpPr>
            <a:spLocks noGrp="1" noChangeArrowheads="1"/>
          </p:cNvSpPr>
          <p:nvPr>
            <p:ph type="body" idx="1"/>
          </p:nvPr>
        </p:nvSpPr>
        <p:spPr>
          <a:xfrm>
            <a:off x="1981200" y="1268413"/>
            <a:ext cx="8229600" cy="4525962"/>
          </a:xfrm>
        </p:spPr>
        <p:txBody>
          <a:bodyPr/>
          <a:lstStyle/>
          <a:p>
            <a:r>
              <a:rPr lang="en-US" altLang="en-US" sz="2000" u="sng"/>
              <a:t>Potential:</a:t>
            </a:r>
            <a:r>
              <a:rPr lang="en-US" altLang="en-US"/>
              <a:t> </a:t>
            </a:r>
            <a:r>
              <a:rPr lang="en-US" altLang="en-US" sz="1600"/>
              <a:t>“</a:t>
            </a:r>
            <a:r>
              <a:rPr lang="en-US" altLang="en-US" sz="1600" b="1"/>
              <a:t>stored” energy (able or about to do something but isn’t just yet)</a:t>
            </a:r>
          </a:p>
          <a:p>
            <a:pPr>
              <a:buFontTx/>
              <a:buNone/>
            </a:pPr>
            <a:endParaRPr lang="en-US" altLang="en-US" sz="1600" b="1"/>
          </a:p>
        </p:txBody>
      </p:sp>
      <p:pic>
        <p:nvPicPr>
          <p:cNvPr id="44039" name="Picture 7" descr="2_2elastic-potential">
            <a:extLst>
              <a:ext uri="{FF2B5EF4-FFF2-40B4-BE49-F238E27FC236}">
                <a16:creationId xmlns:a16="http://schemas.microsoft.com/office/drawing/2014/main" id="{AF165713-3D4A-4536-A4A8-8CF94DB52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5" y="3608389"/>
            <a:ext cx="29337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descr="Maria's-Big-rock">
            <a:extLst>
              <a:ext uri="{FF2B5EF4-FFF2-40B4-BE49-F238E27FC236}">
                <a16:creationId xmlns:a16="http://schemas.microsoft.com/office/drawing/2014/main" id="{0CA32E2B-3F6A-4DD6-A841-009FD5474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75" y="2843213"/>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4045" name="Text Box 13">
            <a:extLst>
              <a:ext uri="{FF2B5EF4-FFF2-40B4-BE49-F238E27FC236}">
                <a16:creationId xmlns:a16="http://schemas.microsoft.com/office/drawing/2014/main" id="{66E27144-43ED-4E2B-BCE7-D30BB699D250}"/>
              </a:ext>
            </a:extLst>
          </p:cNvPr>
          <p:cNvSpPr txBox="1">
            <a:spLocks noChangeArrowheads="1"/>
          </p:cNvSpPr>
          <p:nvPr/>
        </p:nvSpPr>
        <p:spPr bwMode="auto">
          <a:xfrm>
            <a:off x="1730375" y="2922588"/>
            <a:ext cx="363855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solidFill>
                  <a:schemeClr val="bg1"/>
                </a:solidFill>
              </a:rPr>
              <a:t>The “bow” can shoot the arrow </a:t>
            </a:r>
          </a:p>
          <a:p>
            <a:pPr algn="ctr" eaLnBrk="0" hangingPunct="0"/>
            <a:r>
              <a:rPr lang="en-US" altLang="en-US" b="1">
                <a:solidFill>
                  <a:schemeClr val="bg1"/>
                </a:solidFill>
              </a:rPr>
              <a:t>but isn’t right now.</a:t>
            </a:r>
          </a:p>
        </p:txBody>
      </p:sp>
      <p:sp>
        <p:nvSpPr>
          <p:cNvPr id="44046" name="Text Box 14">
            <a:extLst>
              <a:ext uri="{FF2B5EF4-FFF2-40B4-BE49-F238E27FC236}">
                <a16:creationId xmlns:a16="http://schemas.microsoft.com/office/drawing/2014/main" id="{30452DC6-9130-4594-A479-F4AE7FDD8B16}"/>
              </a:ext>
            </a:extLst>
          </p:cNvPr>
          <p:cNvSpPr txBox="1">
            <a:spLocks noChangeArrowheads="1"/>
          </p:cNvSpPr>
          <p:nvPr/>
        </p:nvSpPr>
        <p:spPr bwMode="auto">
          <a:xfrm>
            <a:off x="5781675" y="2754313"/>
            <a:ext cx="4095750" cy="366712"/>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b="1">
                <a:solidFill>
                  <a:schemeClr val="bg1"/>
                </a:solidFill>
              </a:rPr>
              <a:t>The boulder can fall but it hasn’t yet</a:t>
            </a:r>
          </a:p>
        </p:txBody>
      </p:sp>
      <p:sp>
        <p:nvSpPr>
          <p:cNvPr id="44047" name="Text Box 15">
            <a:extLst>
              <a:ext uri="{FF2B5EF4-FFF2-40B4-BE49-F238E27FC236}">
                <a16:creationId xmlns:a16="http://schemas.microsoft.com/office/drawing/2014/main" id="{22F9E01D-5743-4046-A21A-BD0269E9078E}"/>
              </a:ext>
            </a:extLst>
          </p:cNvPr>
          <p:cNvSpPr txBox="1">
            <a:spLocks noChangeArrowheads="1"/>
          </p:cNvSpPr>
          <p:nvPr/>
        </p:nvSpPr>
        <p:spPr bwMode="auto">
          <a:xfrm>
            <a:off x="1524000" y="5353050"/>
            <a:ext cx="681355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u="sng">
                <a:solidFill>
                  <a:schemeClr val="bg1"/>
                </a:solidFill>
              </a:rPr>
              <a:t>Elastic Energy</a:t>
            </a:r>
            <a:r>
              <a:rPr lang="en-US" altLang="en-US" b="1">
                <a:solidFill>
                  <a:schemeClr val="bg1"/>
                </a:solidFill>
              </a:rPr>
              <a:t> is caused by changing the</a:t>
            </a:r>
            <a:r>
              <a:rPr lang="en-US" altLang="en-US">
                <a:solidFill>
                  <a:schemeClr val="bg1"/>
                </a:solidFill>
              </a:rPr>
              <a:t> </a:t>
            </a:r>
            <a:r>
              <a:rPr lang="en-US" altLang="en-US" b="1">
                <a:solidFill>
                  <a:schemeClr val="bg1"/>
                </a:solidFill>
              </a:rPr>
              <a:t>shape of an object </a:t>
            </a:r>
          </a:p>
          <a:p>
            <a:pPr algn="ctr"/>
            <a:r>
              <a:rPr lang="en-US" altLang="en-US" b="1">
                <a:solidFill>
                  <a:schemeClr val="bg1"/>
                </a:solidFill>
              </a:rPr>
              <a:t>(“stretching”, “bending”, “pulling”, “squishing”)</a:t>
            </a:r>
          </a:p>
        </p:txBody>
      </p:sp>
      <p:sp>
        <p:nvSpPr>
          <p:cNvPr id="44048" name="Text Box 16">
            <a:extLst>
              <a:ext uri="{FF2B5EF4-FFF2-40B4-BE49-F238E27FC236}">
                <a16:creationId xmlns:a16="http://schemas.microsoft.com/office/drawing/2014/main" id="{AFBCEA1D-A139-40D4-BAEF-C335D10ECFC4}"/>
              </a:ext>
            </a:extLst>
          </p:cNvPr>
          <p:cNvSpPr txBox="1">
            <a:spLocks noChangeArrowheads="1"/>
          </p:cNvSpPr>
          <p:nvPr/>
        </p:nvSpPr>
        <p:spPr bwMode="auto">
          <a:xfrm>
            <a:off x="2900363" y="2566988"/>
            <a:ext cx="92075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a:solidFill>
                  <a:schemeClr val="bg1"/>
                </a:solidFill>
              </a:rPr>
              <a:t>Elastic</a:t>
            </a:r>
          </a:p>
        </p:txBody>
      </p:sp>
      <p:sp>
        <p:nvSpPr>
          <p:cNvPr id="44049" name="Text Box 17">
            <a:extLst>
              <a:ext uri="{FF2B5EF4-FFF2-40B4-BE49-F238E27FC236}">
                <a16:creationId xmlns:a16="http://schemas.microsoft.com/office/drawing/2014/main" id="{5FEF158E-1A7E-4B72-B546-FD796B248256}"/>
              </a:ext>
            </a:extLst>
          </p:cNvPr>
          <p:cNvSpPr txBox="1">
            <a:spLocks noChangeArrowheads="1"/>
          </p:cNvSpPr>
          <p:nvPr/>
        </p:nvSpPr>
        <p:spPr bwMode="auto">
          <a:xfrm>
            <a:off x="6951663" y="2393951"/>
            <a:ext cx="1581150" cy="366713"/>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a:solidFill>
                  <a:schemeClr val="bg1"/>
                </a:solidFill>
              </a:rPr>
              <a:t>Gravitational</a:t>
            </a:r>
          </a:p>
        </p:txBody>
      </p:sp>
      <p:sp>
        <p:nvSpPr>
          <p:cNvPr id="44051" name="Text Box 19">
            <a:extLst>
              <a:ext uri="{FF2B5EF4-FFF2-40B4-BE49-F238E27FC236}">
                <a16:creationId xmlns:a16="http://schemas.microsoft.com/office/drawing/2014/main" id="{F87A5C2E-0A08-4569-9745-535151DEC1F7}"/>
              </a:ext>
            </a:extLst>
          </p:cNvPr>
          <p:cNvSpPr txBox="1">
            <a:spLocks noChangeArrowheads="1"/>
          </p:cNvSpPr>
          <p:nvPr/>
        </p:nvSpPr>
        <p:spPr bwMode="auto">
          <a:xfrm>
            <a:off x="3800475" y="5994400"/>
            <a:ext cx="6673850" cy="641350"/>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u="sng">
                <a:solidFill>
                  <a:schemeClr val="bg1"/>
                </a:solidFill>
              </a:rPr>
              <a:t>Gravitational Energy</a:t>
            </a:r>
            <a:r>
              <a:rPr lang="en-US" altLang="en-US" b="1">
                <a:solidFill>
                  <a:schemeClr val="bg1"/>
                </a:solidFill>
              </a:rPr>
              <a:t> is caused by the force of gravity</a:t>
            </a:r>
          </a:p>
          <a:p>
            <a:pPr algn="ctr"/>
            <a:r>
              <a:rPr lang="en-US" altLang="en-US" b="1">
                <a:solidFill>
                  <a:schemeClr val="bg1"/>
                </a:solidFill>
              </a:rPr>
              <a:t>Pulling down on an object while the object is being held up!</a:t>
            </a:r>
          </a:p>
        </p:txBody>
      </p:sp>
      <p:sp>
        <p:nvSpPr>
          <p:cNvPr id="44052" name="Oval 20">
            <a:extLst>
              <a:ext uri="{FF2B5EF4-FFF2-40B4-BE49-F238E27FC236}">
                <a16:creationId xmlns:a16="http://schemas.microsoft.com/office/drawing/2014/main" id="{3C33F51E-EED5-485D-831C-85E4FE366250}"/>
              </a:ext>
            </a:extLst>
          </p:cNvPr>
          <p:cNvSpPr>
            <a:spLocks noChangeArrowheads="1"/>
          </p:cNvSpPr>
          <p:nvPr/>
        </p:nvSpPr>
        <p:spPr bwMode="auto">
          <a:xfrm>
            <a:off x="5060950" y="2168525"/>
            <a:ext cx="533400" cy="533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3" name="Oval 21">
            <a:extLst>
              <a:ext uri="{FF2B5EF4-FFF2-40B4-BE49-F238E27FC236}">
                <a16:creationId xmlns:a16="http://schemas.microsoft.com/office/drawing/2014/main" id="{4690D6C3-AAD2-4DFD-8E69-8E12364FB389}"/>
              </a:ext>
            </a:extLst>
          </p:cNvPr>
          <p:cNvSpPr>
            <a:spLocks noChangeArrowheads="1"/>
          </p:cNvSpPr>
          <p:nvPr/>
        </p:nvSpPr>
        <p:spPr bwMode="auto">
          <a:xfrm>
            <a:off x="5060950" y="4302125"/>
            <a:ext cx="533400" cy="5334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alpha val="53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4" name="Line 22">
            <a:extLst>
              <a:ext uri="{FF2B5EF4-FFF2-40B4-BE49-F238E27FC236}">
                <a16:creationId xmlns:a16="http://schemas.microsoft.com/office/drawing/2014/main" id="{16120932-0EAC-4E51-A6E2-5A216C59C2EB}"/>
              </a:ext>
            </a:extLst>
          </p:cNvPr>
          <p:cNvSpPr>
            <a:spLocks noChangeShapeType="1"/>
          </p:cNvSpPr>
          <p:nvPr/>
        </p:nvSpPr>
        <p:spPr bwMode="auto">
          <a:xfrm>
            <a:off x="5334000" y="2701926"/>
            <a:ext cx="0" cy="1571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5" name="Line 23">
            <a:extLst>
              <a:ext uri="{FF2B5EF4-FFF2-40B4-BE49-F238E27FC236}">
                <a16:creationId xmlns:a16="http://schemas.microsoft.com/office/drawing/2014/main" id="{0DA9369A-DC18-4DC6-B3FC-DFF67B544D54}"/>
              </a:ext>
            </a:extLst>
          </p:cNvPr>
          <p:cNvSpPr>
            <a:spLocks noChangeShapeType="1"/>
          </p:cNvSpPr>
          <p:nvPr/>
        </p:nvSpPr>
        <p:spPr bwMode="auto">
          <a:xfrm>
            <a:off x="4433889" y="2698750"/>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6" name="Line 24">
            <a:extLst>
              <a:ext uri="{FF2B5EF4-FFF2-40B4-BE49-F238E27FC236}">
                <a16:creationId xmlns:a16="http://schemas.microsoft.com/office/drawing/2014/main" id="{A60F0D23-3BCE-4981-AF11-A4A89A37237F}"/>
              </a:ext>
            </a:extLst>
          </p:cNvPr>
          <p:cNvSpPr>
            <a:spLocks noChangeShapeType="1"/>
          </p:cNvSpPr>
          <p:nvPr/>
        </p:nvSpPr>
        <p:spPr bwMode="auto">
          <a:xfrm>
            <a:off x="4343400" y="4859338"/>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7" name="Text Box 25">
            <a:extLst>
              <a:ext uri="{FF2B5EF4-FFF2-40B4-BE49-F238E27FC236}">
                <a16:creationId xmlns:a16="http://schemas.microsoft.com/office/drawing/2014/main" id="{DF35242B-26B8-4617-8497-2BAA2AA6610A}"/>
              </a:ext>
            </a:extLst>
          </p:cNvPr>
          <p:cNvSpPr txBox="1">
            <a:spLocks noChangeArrowheads="1"/>
          </p:cNvSpPr>
          <p:nvPr/>
        </p:nvSpPr>
        <p:spPr bwMode="auto">
          <a:xfrm>
            <a:off x="2540000" y="1854200"/>
            <a:ext cx="2241550" cy="6413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The ball could fall, </a:t>
            </a:r>
          </a:p>
          <a:p>
            <a:pPr algn="ctr"/>
            <a:r>
              <a:rPr lang="en-US" altLang="en-US" b="1"/>
              <a:t>but it hasn’t yet!</a:t>
            </a:r>
          </a:p>
        </p:txBody>
      </p:sp>
      <p:sp>
        <p:nvSpPr>
          <p:cNvPr id="44058" name="Line 26">
            <a:extLst>
              <a:ext uri="{FF2B5EF4-FFF2-40B4-BE49-F238E27FC236}">
                <a16:creationId xmlns:a16="http://schemas.microsoft.com/office/drawing/2014/main" id="{ECD47F11-2653-4B1F-8E0A-8A96CBB69858}"/>
              </a:ext>
            </a:extLst>
          </p:cNvPr>
          <p:cNvSpPr>
            <a:spLocks noChangeShapeType="1"/>
          </p:cNvSpPr>
          <p:nvPr/>
        </p:nvSpPr>
        <p:spPr bwMode="auto">
          <a:xfrm>
            <a:off x="4700588" y="1989138"/>
            <a:ext cx="539750" cy="360362"/>
          </a:xfrm>
          <a:prstGeom prst="line">
            <a:avLst/>
          </a:prstGeom>
          <a:noFill/>
          <a:ln w="5715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9" name="Text Box 27">
            <a:extLst>
              <a:ext uri="{FF2B5EF4-FFF2-40B4-BE49-F238E27FC236}">
                <a16:creationId xmlns:a16="http://schemas.microsoft.com/office/drawing/2014/main" id="{AE08EDCB-B2D1-4C56-A016-C7102FD30883}"/>
              </a:ext>
            </a:extLst>
          </p:cNvPr>
          <p:cNvSpPr txBox="1">
            <a:spLocks noChangeArrowheads="1"/>
          </p:cNvSpPr>
          <p:nvPr/>
        </p:nvSpPr>
        <p:spPr bwMode="auto">
          <a:xfrm>
            <a:off x="5908675" y="1763713"/>
            <a:ext cx="3486150" cy="641350"/>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t>There are two basic examples </a:t>
            </a:r>
          </a:p>
          <a:p>
            <a:pPr algn="ctr"/>
            <a:r>
              <a:rPr lang="en-US" altLang="en-US" b="1"/>
              <a:t>of Potential Energy:</a:t>
            </a:r>
          </a:p>
        </p:txBody>
      </p:sp>
    </p:spTree>
    <p:extLst>
      <p:ext uri="{BB962C8B-B14F-4D97-AF65-F5344CB8AC3E}">
        <p14:creationId xmlns:p14="http://schemas.microsoft.com/office/powerpoint/2010/main" val="414900335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1"/>
                                          </p:val>
                                        </p:tav>
                                        <p:tav tm="100000">
                                          <p:val>
                                            <p:strVal val="#ppt_x"/>
                                          </p:val>
                                        </p:tav>
                                      </p:tavLst>
                                    </p:anim>
                                    <p:anim calcmode="lin" valueType="num">
                                      <p:cBhvr>
                                        <p:cTn id="9" dur="1000" fill="hold"/>
                                        <p:tgtEl>
                                          <p:spTgt spid="4403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500"/>
                            </p:stCondLst>
                            <p:childTnLst>
                              <p:par>
                                <p:cTn id="11" presetID="37" presetClass="entr" presetSubtype="0" fill="hold" nodeType="after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Effect transition="in" filter="fade">
                                      <p:cBhvr>
                                        <p:cTn id="13" dur="1000"/>
                                        <p:tgtEl>
                                          <p:spTgt spid="44035">
                                            <p:txEl>
                                              <p:pRg st="0" end="0"/>
                                            </p:txEl>
                                          </p:spTgt>
                                        </p:tgtEl>
                                      </p:cBhvr>
                                    </p:animEffect>
                                    <p:anim calcmode="lin" valueType="num">
                                      <p:cBhvr>
                                        <p:cTn id="14"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4035">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40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4057"/>
                                        </p:tgtEl>
                                        <p:attrNameLst>
                                          <p:attrName>style.visibility</p:attrName>
                                        </p:attrNameLst>
                                      </p:cBhvr>
                                      <p:to>
                                        <p:strVal val="visible"/>
                                      </p:to>
                                    </p:set>
                                    <p:anim calcmode="lin" valueType="num">
                                      <p:cBhvr>
                                        <p:cTn id="21" dur="500" fill="hold"/>
                                        <p:tgtEl>
                                          <p:spTgt spid="44057"/>
                                        </p:tgtEl>
                                        <p:attrNameLst>
                                          <p:attrName>ppt_w</p:attrName>
                                        </p:attrNameLst>
                                      </p:cBhvr>
                                      <p:tavLst>
                                        <p:tav tm="0">
                                          <p:val>
                                            <p:fltVal val="0"/>
                                          </p:val>
                                        </p:tav>
                                        <p:tav tm="100000">
                                          <p:val>
                                            <p:strVal val="#ppt_w"/>
                                          </p:val>
                                        </p:tav>
                                      </p:tavLst>
                                    </p:anim>
                                    <p:anim calcmode="lin" valueType="num">
                                      <p:cBhvr>
                                        <p:cTn id="22" dur="500" fill="hold"/>
                                        <p:tgtEl>
                                          <p:spTgt spid="4405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4058"/>
                                        </p:tgtEl>
                                        <p:attrNameLst>
                                          <p:attrName>style.visibility</p:attrName>
                                        </p:attrNameLst>
                                      </p:cBhvr>
                                      <p:to>
                                        <p:strVal val="visible"/>
                                      </p:to>
                                    </p:set>
                                    <p:anim calcmode="lin" valueType="num">
                                      <p:cBhvr>
                                        <p:cTn id="25" dur="500" fill="hold"/>
                                        <p:tgtEl>
                                          <p:spTgt spid="44058"/>
                                        </p:tgtEl>
                                        <p:attrNameLst>
                                          <p:attrName>ppt_w</p:attrName>
                                        </p:attrNameLst>
                                      </p:cBhvr>
                                      <p:tavLst>
                                        <p:tav tm="0">
                                          <p:val>
                                            <p:fltVal val="0"/>
                                          </p:val>
                                        </p:tav>
                                        <p:tav tm="100000">
                                          <p:val>
                                            <p:strVal val="#ppt_w"/>
                                          </p:val>
                                        </p:tav>
                                      </p:tavLst>
                                    </p:anim>
                                    <p:anim calcmode="lin" valueType="num">
                                      <p:cBhvr>
                                        <p:cTn id="26" dur="500" fill="hold"/>
                                        <p:tgtEl>
                                          <p:spTgt spid="44058"/>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44054"/>
                                        </p:tgtEl>
                                        <p:attrNameLst>
                                          <p:attrName>style.visibility</p:attrName>
                                        </p:attrNameLst>
                                      </p:cBhvr>
                                      <p:to>
                                        <p:strVal val="visible"/>
                                      </p:to>
                                    </p:set>
                                    <p:animEffect transition="in" filter="wipe(up)">
                                      <p:cBhvr>
                                        <p:cTn id="30" dur="500"/>
                                        <p:tgtEl>
                                          <p:spTgt spid="44054"/>
                                        </p:tgtEl>
                                      </p:cBhvr>
                                    </p:animEffect>
                                  </p:childTnLst>
                                </p:cTn>
                              </p:par>
                              <p:par>
                                <p:cTn id="31" presetID="10" presetClass="entr" presetSubtype="0" fill="hold" nodeType="withEffect">
                                  <p:stCondLst>
                                    <p:cond delay="0"/>
                                  </p:stCondLst>
                                  <p:childTnLst>
                                    <p:set>
                                      <p:cBhvr>
                                        <p:cTn id="32" dur="1" fill="hold">
                                          <p:stCondLst>
                                            <p:cond delay="0"/>
                                          </p:stCondLst>
                                        </p:cTn>
                                        <p:tgtEl>
                                          <p:spTgt spid="44053"/>
                                        </p:tgtEl>
                                        <p:attrNameLst>
                                          <p:attrName>style.visibility</p:attrName>
                                        </p:attrNameLst>
                                      </p:cBhvr>
                                      <p:to>
                                        <p:strVal val="visible"/>
                                      </p:to>
                                    </p:set>
                                    <p:animEffect transition="in" filter="fade">
                                      <p:cBhvr>
                                        <p:cTn id="33" dur="2000"/>
                                        <p:tgtEl>
                                          <p:spTgt spid="440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44059"/>
                                        </p:tgtEl>
                                        <p:attrNameLst>
                                          <p:attrName>style.visibility</p:attrName>
                                        </p:attrNameLst>
                                      </p:cBhvr>
                                      <p:to>
                                        <p:strVal val="visible"/>
                                      </p:to>
                                    </p:set>
                                    <p:anim calcmode="lin" valueType="num">
                                      <p:cBhvr>
                                        <p:cTn id="38" dur="500" fill="hold"/>
                                        <p:tgtEl>
                                          <p:spTgt spid="44059"/>
                                        </p:tgtEl>
                                        <p:attrNameLst>
                                          <p:attrName>ppt_w</p:attrName>
                                        </p:attrNameLst>
                                      </p:cBhvr>
                                      <p:tavLst>
                                        <p:tav tm="0">
                                          <p:val>
                                            <p:fltVal val="0"/>
                                          </p:val>
                                        </p:tav>
                                        <p:tav tm="100000">
                                          <p:val>
                                            <p:strVal val="#ppt_w"/>
                                          </p:val>
                                        </p:tav>
                                      </p:tavLst>
                                    </p:anim>
                                    <p:anim calcmode="lin" valueType="num">
                                      <p:cBhvr>
                                        <p:cTn id="39" dur="500" fill="hold"/>
                                        <p:tgtEl>
                                          <p:spTgt spid="44059"/>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4048"/>
                                        </p:tgtEl>
                                        <p:attrNameLst>
                                          <p:attrName>style.visibility</p:attrName>
                                        </p:attrNameLst>
                                      </p:cBhvr>
                                      <p:to>
                                        <p:strVal val="visible"/>
                                      </p:to>
                                    </p:set>
                                    <p:animEffect transition="in" filter="dissolve">
                                      <p:cBhvr>
                                        <p:cTn id="44" dur="500"/>
                                        <p:tgtEl>
                                          <p:spTgt spid="44048"/>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44049"/>
                                        </p:tgtEl>
                                        <p:attrNameLst>
                                          <p:attrName>style.visibility</p:attrName>
                                        </p:attrNameLst>
                                      </p:cBhvr>
                                      <p:to>
                                        <p:strVal val="visible"/>
                                      </p:to>
                                    </p:set>
                                    <p:animEffect transition="in" filter="dissolve">
                                      <p:cBhvr>
                                        <p:cTn id="48" dur="500"/>
                                        <p:tgtEl>
                                          <p:spTgt spid="4404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045"/>
                                        </p:tgtEl>
                                        <p:attrNameLst>
                                          <p:attrName>style.visibility</p:attrName>
                                        </p:attrNameLst>
                                      </p:cBhvr>
                                      <p:to>
                                        <p:strVal val="visible"/>
                                      </p:to>
                                    </p:set>
                                    <p:animEffect transition="in" filter="fade">
                                      <p:cBhvr>
                                        <p:cTn id="53" dur="2000"/>
                                        <p:tgtEl>
                                          <p:spTgt spid="44045"/>
                                        </p:tgtEl>
                                      </p:cBhvr>
                                    </p:animEffect>
                                  </p:childTnLst>
                                </p:cTn>
                              </p:par>
                            </p:childTnLst>
                          </p:cTn>
                        </p:par>
                        <p:par>
                          <p:cTn id="54" fill="hold" nodeType="afterGroup">
                            <p:stCondLst>
                              <p:cond delay="2000"/>
                            </p:stCondLst>
                            <p:childTnLst>
                              <p:par>
                                <p:cTn id="55" presetID="49" presetClass="entr" presetSubtype="0" decel="100000" fill="hold" grpId="0" nodeType="afterEffect">
                                  <p:stCondLst>
                                    <p:cond delay="0"/>
                                  </p:stCondLst>
                                  <p:childTnLst>
                                    <p:set>
                                      <p:cBhvr>
                                        <p:cTn id="56" dur="1" fill="hold">
                                          <p:stCondLst>
                                            <p:cond delay="0"/>
                                          </p:stCondLst>
                                        </p:cTn>
                                        <p:tgtEl>
                                          <p:spTgt spid="44047"/>
                                        </p:tgtEl>
                                        <p:attrNameLst>
                                          <p:attrName>style.visibility</p:attrName>
                                        </p:attrNameLst>
                                      </p:cBhvr>
                                      <p:to>
                                        <p:strVal val="visible"/>
                                      </p:to>
                                    </p:set>
                                    <p:anim calcmode="lin" valueType="num">
                                      <p:cBhvr>
                                        <p:cTn id="57" dur="500" fill="hold"/>
                                        <p:tgtEl>
                                          <p:spTgt spid="44047"/>
                                        </p:tgtEl>
                                        <p:attrNameLst>
                                          <p:attrName>ppt_w</p:attrName>
                                        </p:attrNameLst>
                                      </p:cBhvr>
                                      <p:tavLst>
                                        <p:tav tm="0">
                                          <p:val>
                                            <p:fltVal val="0"/>
                                          </p:val>
                                        </p:tav>
                                        <p:tav tm="100000">
                                          <p:val>
                                            <p:strVal val="#ppt_w"/>
                                          </p:val>
                                        </p:tav>
                                      </p:tavLst>
                                    </p:anim>
                                    <p:anim calcmode="lin" valueType="num">
                                      <p:cBhvr>
                                        <p:cTn id="58" dur="500" fill="hold"/>
                                        <p:tgtEl>
                                          <p:spTgt spid="44047"/>
                                        </p:tgtEl>
                                        <p:attrNameLst>
                                          <p:attrName>ppt_h</p:attrName>
                                        </p:attrNameLst>
                                      </p:cBhvr>
                                      <p:tavLst>
                                        <p:tav tm="0">
                                          <p:val>
                                            <p:fltVal val="0"/>
                                          </p:val>
                                        </p:tav>
                                        <p:tav tm="100000">
                                          <p:val>
                                            <p:strVal val="#ppt_h"/>
                                          </p:val>
                                        </p:tav>
                                      </p:tavLst>
                                    </p:anim>
                                    <p:anim calcmode="lin" valueType="num">
                                      <p:cBhvr>
                                        <p:cTn id="59" dur="500" fill="hold"/>
                                        <p:tgtEl>
                                          <p:spTgt spid="44047"/>
                                        </p:tgtEl>
                                        <p:attrNameLst>
                                          <p:attrName>style.rotation</p:attrName>
                                        </p:attrNameLst>
                                      </p:cBhvr>
                                      <p:tavLst>
                                        <p:tav tm="0">
                                          <p:val>
                                            <p:fltVal val="360"/>
                                          </p:val>
                                        </p:tav>
                                        <p:tav tm="100000">
                                          <p:val>
                                            <p:fltVal val="0"/>
                                          </p:val>
                                        </p:tav>
                                      </p:tavLst>
                                    </p:anim>
                                    <p:animEffect transition="in" filter="fade">
                                      <p:cBhvr>
                                        <p:cTn id="60" dur="500"/>
                                        <p:tgtEl>
                                          <p:spTgt spid="4404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046"/>
                                        </p:tgtEl>
                                        <p:attrNameLst>
                                          <p:attrName>style.visibility</p:attrName>
                                        </p:attrNameLst>
                                      </p:cBhvr>
                                      <p:to>
                                        <p:strVal val="visible"/>
                                      </p:to>
                                    </p:set>
                                    <p:animEffect transition="in" filter="fade">
                                      <p:cBhvr>
                                        <p:cTn id="65" dur="2000"/>
                                        <p:tgtEl>
                                          <p:spTgt spid="44046"/>
                                        </p:tgtEl>
                                      </p:cBhvr>
                                    </p:animEffect>
                                  </p:childTnLst>
                                </p:cTn>
                              </p:par>
                            </p:childTnLst>
                          </p:cTn>
                        </p:par>
                        <p:par>
                          <p:cTn id="66" fill="hold" nodeType="afterGroup">
                            <p:stCondLst>
                              <p:cond delay="2000"/>
                            </p:stCondLst>
                            <p:childTnLst>
                              <p:par>
                                <p:cTn id="67" presetID="49" presetClass="entr" presetSubtype="0" decel="100000" fill="hold" grpId="0" nodeType="afterEffect">
                                  <p:stCondLst>
                                    <p:cond delay="0"/>
                                  </p:stCondLst>
                                  <p:childTnLst>
                                    <p:set>
                                      <p:cBhvr>
                                        <p:cTn id="68" dur="1" fill="hold">
                                          <p:stCondLst>
                                            <p:cond delay="0"/>
                                          </p:stCondLst>
                                        </p:cTn>
                                        <p:tgtEl>
                                          <p:spTgt spid="44051"/>
                                        </p:tgtEl>
                                        <p:attrNameLst>
                                          <p:attrName>style.visibility</p:attrName>
                                        </p:attrNameLst>
                                      </p:cBhvr>
                                      <p:to>
                                        <p:strVal val="visible"/>
                                      </p:to>
                                    </p:set>
                                    <p:anim calcmode="lin" valueType="num">
                                      <p:cBhvr>
                                        <p:cTn id="69" dur="500" fill="hold"/>
                                        <p:tgtEl>
                                          <p:spTgt spid="44051"/>
                                        </p:tgtEl>
                                        <p:attrNameLst>
                                          <p:attrName>ppt_w</p:attrName>
                                        </p:attrNameLst>
                                      </p:cBhvr>
                                      <p:tavLst>
                                        <p:tav tm="0">
                                          <p:val>
                                            <p:fltVal val="0"/>
                                          </p:val>
                                        </p:tav>
                                        <p:tav tm="100000">
                                          <p:val>
                                            <p:strVal val="#ppt_w"/>
                                          </p:val>
                                        </p:tav>
                                      </p:tavLst>
                                    </p:anim>
                                    <p:anim calcmode="lin" valueType="num">
                                      <p:cBhvr>
                                        <p:cTn id="70" dur="500" fill="hold"/>
                                        <p:tgtEl>
                                          <p:spTgt spid="44051"/>
                                        </p:tgtEl>
                                        <p:attrNameLst>
                                          <p:attrName>ppt_h</p:attrName>
                                        </p:attrNameLst>
                                      </p:cBhvr>
                                      <p:tavLst>
                                        <p:tav tm="0">
                                          <p:val>
                                            <p:fltVal val="0"/>
                                          </p:val>
                                        </p:tav>
                                        <p:tav tm="100000">
                                          <p:val>
                                            <p:strVal val="#ppt_h"/>
                                          </p:val>
                                        </p:tav>
                                      </p:tavLst>
                                    </p:anim>
                                    <p:anim calcmode="lin" valueType="num">
                                      <p:cBhvr>
                                        <p:cTn id="71" dur="500" fill="hold"/>
                                        <p:tgtEl>
                                          <p:spTgt spid="44051"/>
                                        </p:tgtEl>
                                        <p:attrNameLst>
                                          <p:attrName>style.rotation</p:attrName>
                                        </p:attrNameLst>
                                      </p:cBhvr>
                                      <p:tavLst>
                                        <p:tav tm="0">
                                          <p:val>
                                            <p:fltVal val="360"/>
                                          </p:val>
                                        </p:tav>
                                        <p:tav tm="100000">
                                          <p:val>
                                            <p:fltVal val="0"/>
                                          </p:val>
                                        </p:tav>
                                      </p:tavLst>
                                    </p:anim>
                                    <p:animEffect transition="in" filter="fade">
                                      <p:cBhvr>
                                        <p:cTn id="72" dur="500"/>
                                        <p:tgtEl>
                                          <p:spTgt spid="4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45" grpId="0" animBg="1"/>
      <p:bldP spid="44046" grpId="0" animBg="1"/>
      <p:bldP spid="44047" grpId="0" animBg="1"/>
      <p:bldP spid="44048" grpId="0" animBg="1"/>
      <p:bldP spid="44049" grpId="0" animBg="1"/>
      <p:bldP spid="44051" grpId="0" animBg="1"/>
      <p:bldP spid="44057" grpId="0" animBg="1"/>
      <p:bldP spid="4405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16AA83E-CBBF-4644-AADE-7834A6F93CC0}"/>
              </a:ext>
            </a:extLst>
          </p:cNvPr>
          <p:cNvSpPr>
            <a:spLocks noGrp="1" noChangeArrowheads="1"/>
          </p:cNvSpPr>
          <p:nvPr>
            <p:ph type="title"/>
          </p:nvPr>
        </p:nvSpPr>
        <p:spPr>
          <a:solidFill>
            <a:srgbClr val="00B0F0"/>
          </a:solidFill>
        </p:spPr>
        <p:txBody>
          <a:bodyPr/>
          <a:lstStyle/>
          <a:p>
            <a:pPr eaLnBrk="1" hangingPunct="1"/>
            <a:r>
              <a:rPr lang="en-US" altLang="en-US" sz="6000" b="1" dirty="0">
                <a:latin typeface="Comic Sans MS" panose="030F0702030302020204" pitchFamily="66" charset="0"/>
              </a:rPr>
              <a:t>Learning Objectives</a:t>
            </a:r>
          </a:p>
        </p:txBody>
      </p:sp>
      <p:sp>
        <p:nvSpPr>
          <p:cNvPr id="7171" name="Rectangle 5">
            <a:extLst>
              <a:ext uri="{FF2B5EF4-FFF2-40B4-BE49-F238E27FC236}">
                <a16:creationId xmlns:a16="http://schemas.microsoft.com/office/drawing/2014/main" id="{3D2FD20A-EA03-45AA-B232-59F24F755D20}"/>
              </a:ext>
            </a:extLst>
          </p:cNvPr>
          <p:cNvSpPr>
            <a:spLocks noGrp="1" noChangeArrowheads="1"/>
          </p:cNvSpPr>
          <p:nvPr>
            <p:ph type="body" idx="1"/>
          </p:nvPr>
        </p:nvSpPr>
        <p:spPr/>
        <p:txBody>
          <a:bodyPr/>
          <a:lstStyle/>
          <a:p>
            <a:pPr eaLnBrk="1" hangingPunct="1"/>
            <a:r>
              <a:rPr lang="en-US" altLang="en-US" sz="3600" dirty="0">
                <a:latin typeface="Comic Sans MS" panose="030F0702030302020204" pitchFamily="66" charset="0"/>
              </a:rPr>
              <a:t>I can define Kinetic and Potential energy.</a:t>
            </a:r>
          </a:p>
          <a:p>
            <a:pPr eaLnBrk="1" hangingPunct="1"/>
            <a:r>
              <a:rPr lang="en-US" altLang="en-US" sz="3600" dirty="0">
                <a:latin typeface="Comic Sans MS" panose="030F0702030302020204" pitchFamily="66" charset="0"/>
              </a:rPr>
              <a:t>I can identify Kinetic and Potential energy.</a:t>
            </a:r>
          </a:p>
          <a:p>
            <a:pPr eaLnBrk="1" hangingPunct="1"/>
            <a:r>
              <a:rPr lang="en-US" altLang="en-US" sz="3600" dirty="0">
                <a:latin typeface="Comic Sans MS" panose="030F0702030302020204" pitchFamily="66" charset="0"/>
              </a:rPr>
              <a:t>I can give examples of the two forms of energy.</a:t>
            </a:r>
          </a:p>
          <a:p>
            <a:pPr eaLnBrk="1" hangingPunct="1"/>
            <a:r>
              <a:rPr lang="en-US" altLang="en-US" sz="3600" dirty="0">
                <a:latin typeface="Comic Sans MS" panose="030F0702030302020204" pitchFamily="66" charset="0"/>
              </a:rPr>
              <a:t>I can explain how one can transfer to the other.</a:t>
            </a:r>
          </a:p>
          <a:p>
            <a:pPr eaLnBrk="1" hangingPunct="1">
              <a:buFontTx/>
              <a:buNone/>
            </a:pPr>
            <a:endParaRPr lang="en-US" altLang="en-US" dirty="0">
              <a:latin typeface="Comic Sans MS" panose="030F0702030302020204" pitchFamily="66" charset="0"/>
            </a:endParaRPr>
          </a:p>
        </p:txBody>
      </p:sp>
      <p:pic>
        <p:nvPicPr>
          <p:cNvPr id="7172" name="Picture 6" descr="MCj02871310000[1]">
            <a:extLst>
              <a:ext uri="{FF2B5EF4-FFF2-40B4-BE49-F238E27FC236}">
                <a16:creationId xmlns:a16="http://schemas.microsoft.com/office/drawing/2014/main" id="{AA8B91E4-3418-4FB9-B37A-FD93D1B59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100" y="4930776"/>
            <a:ext cx="17399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74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180CC9A1-74B9-4B81-9945-13D009A27568}"/>
              </a:ext>
            </a:extLst>
          </p:cNvPr>
          <p:cNvSpPr>
            <a:spLocks noGrp="1" noChangeArrowheads="1"/>
          </p:cNvSpPr>
          <p:nvPr>
            <p:ph type="body" idx="1"/>
          </p:nvPr>
        </p:nvSpPr>
        <p:spPr>
          <a:xfrm>
            <a:off x="1981200" y="457201"/>
            <a:ext cx="8229600" cy="5668963"/>
          </a:xfrm>
        </p:spPr>
        <p:txBody>
          <a:bodyPr/>
          <a:lstStyle/>
          <a:p>
            <a:pPr eaLnBrk="1" hangingPunct="1"/>
            <a:r>
              <a:rPr lang="en-US" altLang="en-US" b="1">
                <a:latin typeface="Comic Sans MS" panose="030F0702030302020204" pitchFamily="66" charset="0"/>
              </a:rPr>
              <a:t>When the position of an object is altered it, creates Potential Energy.</a:t>
            </a:r>
          </a:p>
          <a:p>
            <a:pPr eaLnBrk="1" hangingPunct="1">
              <a:buFontTx/>
              <a:buNone/>
            </a:pPr>
            <a:endParaRPr lang="en-US" altLang="en-US">
              <a:solidFill>
                <a:srgbClr val="FF0066"/>
              </a:solidFill>
              <a:latin typeface="Comic Sans MS" panose="030F0702030302020204" pitchFamily="66" charset="0"/>
            </a:endParaRPr>
          </a:p>
          <a:p>
            <a:pPr eaLnBrk="1" hangingPunct="1"/>
            <a:r>
              <a:rPr lang="en-US" altLang="en-US" sz="2800" b="1">
                <a:latin typeface="Comic Sans MS" panose="030F0702030302020204" pitchFamily="66" charset="0"/>
              </a:rPr>
              <a:t>A yo-yo on the table, doesn’t have energy, but when picked up, it alters its position and now it has the ability (or potential) to do work.</a:t>
            </a:r>
          </a:p>
          <a:p>
            <a:pPr eaLnBrk="1" hangingPunct="1">
              <a:buFontTx/>
              <a:buNone/>
            </a:pPr>
            <a:endParaRPr lang="en-US" altLang="en-US" sz="2800" b="1">
              <a:solidFill>
                <a:srgbClr val="FF3399"/>
              </a:solidFill>
              <a:latin typeface="Comic Sans MS" panose="030F0702030302020204" pitchFamily="66" charset="0"/>
            </a:endParaRPr>
          </a:p>
          <a:p>
            <a:pPr eaLnBrk="1" hangingPunct="1"/>
            <a:r>
              <a:rPr lang="en-US" altLang="en-US" sz="2800" b="1">
                <a:latin typeface="Comic Sans MS" panose="030F0702030302020204" pitchFamily="66" charset="0"/>
              </a:rPr>
              <a:t>A bow doesn’t have the capacity to do work, unless it’s held at an elevated position.</a:t>
            </a:r>
          </a:p>
        </p:txBody>
      </p:sp>
    </p:spTree>
    <p:extLst>
      <p:ext uri="{BB962C8B-B14F-4D97-AF65-F5344CB8AC3E}">
        <p14:creationId xmlns:p14="http://schemas.microsoft.com/office/powerpoint/2010/main" val="935018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1000"/>
                                        <p:tgtEl>
                                          <p:spTgt spid="184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10" dur="1000"/>
                                        <p:tgtEl>
                                          <p:spTgt spid="18435">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animEffect transition="in" filter="checkerboard(across)">
                                      <p:cBhvr>
                                        <p:cTn id="13"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7919FF1-75DC-4CCC-8996-115FDCC873A8}"/>
              </a:ext>
            </a:extLst>
          </p:cNvPr>
          <p:cNvSpPr>
            <a:spLocks noGrp="1" noChangeArrowheads="1"/>
          </p:cNvSpPr>
          <p:nvPr>
            <p:ph type="title"/>
          </p:nvPr>
        </p:nvSpPr>
        <p:spPr>
          <a:xfrm>
            <a:off x="609600" y="179459"/>
            <a:ext cx="10972800" cy="1238179"/>
          </a:xfrm>
          <a:solidFill>
            <a:srgbClr val="00FFCC"/>
          </a:solidFill>
        </p:spPr>
        <p:txBody>
          <a:bodyPr/>
          <a:lstStyle/>
          <a:p>
            <a:pPr eaLnBrk="1" hangingPunct="1"/>
            <a:r>
              <a:rPr lang="en-US" altLang="en-US" b="1" dirty="0">
                <a:solidFill>
                  <a:srgbClr val="000000"/>
                </a:solidFill>
                <a:latin typeface="Comic Sans MS" panose="030F0702030302020204" pitchFamily="66" charset="0"/>
              </a:rPr>
              <a:t>Potential Energy Converted to Kinetic Energy…</a:t>
            </a:r>
          </a:p>
        </p:txBody>
      </p:sp>
      <p:sp>
        <p:nvSpPr>
          <p:cNvPr id="19459" name="Text Box 5">
            <a:extLst>
              <a:ext uri="{FF2B5EF4-FFF2-40B4-BE49-F238E27FC236}">
                <a16:creationId xmlns:a16="http://schemas.microsoft.com/office/drawing/2014/main" id="{060CE2B9-19F5-4AE1-9ECD-8B99B069160C}"/>
              </a:ext>
            </a:extLst>
          </p:cNvPr>
          <p:cNvSpPr txBox="1">
            <a:spLocks noChangeArrowheads="1"/>
          </p:cNvSpPr>
          <p:nvPr/>
        </p:nvSpPr>
        <p:spPr bwMode="auto">
          <a:xfrm>
            <a:off x="1828801" y="2305880"/>
            <a:ext cx="8628063" cy="1739900"/>
          </a:xfrm>
          <a:prstGeom prst="rect">
            <a:avLst/>
          </a:prstGeom>
          <a:solidFill>
            <a:schemeClr val="bg2">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latin typeface="Comic Sans MS" panose="030F0702030302020204" pitchFamily="66" charset="0"/>
              </a:rPr>
              <a:t>When stored energy begins to move, the object now transfers from potential energy into kinetic energy.</a:t>
            </a:r>
          </a:p>
        </p:txBody>
      </p:sp>
      <p:pic>
        <p:nvPicPr>
          <p:cNvPr id="19460" name="Picture 7" descr="MMj01781350000[1]">
            <a:extLst>
              <a:ext uri="{FF2B5EF4-FFF2-40B4-BE49-F238E27FC236}">
                <a16:creationId xmlns:a16="http://schemas.microsoft.com/office/drawing/2014/main" id="{F38521E0-3305-4CF9-ABAF-D912517FDB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495800"/>
            <a:ext cx="13414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MCj03104540000[1]">
            <a:extLst>
              <a:ext uri="{FF2B5EF4-FFF2-40B4-BE49-F238E27FC236}">
                <a16:creationId xmlns:a16="http://schemas.microsoft.com/office/drawing/2014/main" id="{F6ABF663-E2F6-42AB-BB52-F705F1E5E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4495800"/>
            <a:ext cx="11287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2">
            <a:extLst>
              <a:ext uri="{FF2B5EF4-FFF2-40B4-BE49-F238E27FC236}">
                <a16:creationId xmlns:a16="http://schemas.microsoft.com/office/drawing/2014/main" id="{BC088954-8837-43E3-9755-A13A0A299FC4}"/>
              </a:ext>
            </a:extLst>
          </p:cNvPr>
          <p:cNvSpPr txBox="1">
            <a:spLocks noChangeArrowheads="1"/>
          </p:cNvSpPr>
          <p:nvPr/>
        </p:nvSpPr>
        <p:spPr bwMode="auto">
          <a:xfrm>
            <a:off x="3276600" y="61722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Standing still</a:t>
            </a:r>
          </a:p>
        </p:txBody>
      </p:sp>
      <p:sp>
        <p:nvSpPr>
          <p:cNvPr id="19463" name="Text Box 13">
            <a:extLst>
              <a:ext uri="{FF2B5EF4-FFF2-40B4-BE49-F238E27FC236}">
                <a16:creationId xmlns:a16="http://schemas.microsoft.com/office/drawing/2014/main" id="{2083BD61-18A2-4EC0-9A6E-195BA6668F5C}"/>
              </a:ext>
            </a:extLst>
          </p:cNvPr>
          <p:cNvSpPr txBox="1">
            <a:spLocks noChangeArrowheads="1"/>
          </p:cNvSpPr>
          <p:nvPr/>
        </p:nvSpPr>
        <p:spPr bwMode="auto">
          <a:xfrm>
            <a:off x="8001001" y="6176963"/>
            <a:ext cx="98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omic Sans MS" panose="030F0702030302020204" pitchFamily="66" charset="0"/>
              </a:rPr>
              <a:t>Running</a:t>
            </a:r>
          </a:p>
        </p:txBody>
      </p:sp>
      <p:pic>
        <p:nvPicPr>
          <p:cNvPr id="19464" name="Picture 14" descr="MMj03956980000[1]">
            <a:extLst>
              <a:ext uri="{FF2B5EF4-FFF2-40B4-BE49-F238E27FC236}">
                <a16:creationId xmlns:a16="http://schemas.microsoft.com/office/drawing/2014/main" id="{80B59EB4-FD14-4B70-AF3C-8A61C3FBE67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9530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711875"/>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solidFill>
            <a:srgbClr val="FFFF00"/>
          </a:solidFill>
        </p:spPr>
        <p:txBody>
          <a:bodyPr/>
          <a:lstStyle/>
          <a:p>
            <a:r>
              <a:rPr lang="en-US" altLang="en-US" dirty="0">
                <a:solidFill>
                  <a:schemeClr val="tx1"/>
                </a:solidFill>
              </a:rPr>
              <a:t>Kinetic Energy Preview</a:t>
            </a:r>
          </a:p>
        </p:txBody>
      </p:sp>
      <p:sp>
        <p:nvSpPr>
          <p:cNvPr id="173059" name="Rectangle 3"/>
          <p:cNvSpPr>
            <a:spLocks noGrp="1" noChangeArrowheads="1"/>
          </p:cNvSpPr>
          <p:nvPr>
            <p:ph idx="1"/>
          </p:nvPr>
        </p:nvSpPr>
        <p:spPr/>
        <p:txBody>
          <a:bodyPr/>
          <a:lstStyle/>
          <a:p>
            <a:r>
              <a:rPr lang="en-US" altLang="en-US" dirty="0"/>
              <a:t>Kinetic Energy is the energy of motion or energy in use</a:t>
            </a:r>
          </a:p>
          <a:p>
            <a:r>
              <a:rPr lang="en-US" altLang="en-US" dirty="0"/>
              <a:t>Any matter in motion has Kinetic Energy</a:t>
            </a:r>
          </a:p>
          <a:p>
            <a:r>
              <a:rPr lang="en-US" altLang="en-US" dirty="0"/>
              <a:t>There are many forms of Kinetic  Energy</a:t>
            </a:r>
          </a:p>
          <a:p>
            <a:r>
              <a:rPr lang="en-US" altLang="en-US" dirty="0"/>
              <a:t>Some forms include: electromagnetic </a:t>
            </a:r>
            <a:r>
              <a:rPr lang="en-US" altLang="en-US"/>
              <a:t>(light - radiant</a:t>
            </a:r>
            <a:r>
              <a:rPr lang="en-US" altLang="en-US" dirty="0"/>
              <a:t>), thermal (heat), electrical, and mechanical (sound – acoustic)</a:t>
            </a:r>
          </a:p>
          <a:p>
            <a:endParaRPr lang="en-US" altLang="en-US" dirty="0"/>
          </a:p>
        </p:txBody>
      </p:sp>
    </p:spTree>
    <p:extLst>
      <p:ext uri="{BB962C8B-B14F-4D97-AF65-F5344CB8AC3E}">
        <p14:creationId xmlns:p14="http://schemas.microsoft.com/office/powerpoint/2010/main" val="94052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90C0A7-710B-452B-B8C7-2EE0E4D49E7A}"/>
              </a:ext>
            </a:extLst>
          </p:cNvPr>
          <p:cNvSpPr>
            <a:spLocks noGrp="1" noChangeArrowheads="1"/>
          </p:cNvSpPr>
          <p:nvPr>
            <p:ph type="title"/>
          </p:nvPr>
        </p:nvSpPr>
        <p:spPr>
          <a:solidFill>
            <a:schemeClr val="accent6">
              <a:lumMod val="60000"/>
              <a:lumOff val="40000"/>
            </a:schemeClr>
          </a:solidFill>
        </p:spPr>
        <p:txBody>
          <a:bodyPr/>
          <a:lstStyle/>
          <a:p>
            <a:pPr eaLnBrk="1" hangingPunct="1"/>
            <a:r>
              <a:rPr lang="en-US" altLang="en-US" b="1" dirty="0">
                <a:solidFill>
                  <a:srgbClr val="000000"/>
                </a:solidFill>
                <a:latin typeface="Comic Sans MS" panose="030F0702030302020204" pitchFamily="66" charset="0"/>
              </a:rPr>
              <a:t>Kinetic Energy Definition and Formula</a:t>
            </a:r>
            <a:endParaRPr lang="en-US" altLang="en-US" sz="4800" dirty="0">
              <a:solidFill>
                <a:schemeClr val="tx1"/>
              </a:solidFill>
            </a:endParaRPr>
          </a:p>
        </p:txBody>
      </p:sp>
      <p:sp>
        <p:nvSpPr>
          <p:cNvPr id="13315" name="Rectangle 3">
            <a:extLst>
              <a:ext uri="{FF2B5EF4-FFF2-40B4-BE49-F238E27FC236}">
                <a16:creationId xmlns:a16="http://schemas.microsoft.com/office/drawing/2014/main" id="{E9044BF9-0F3D-4E5B-B26D-4D86D792CF0B}"/>
              </a:ext>
            </a:extLst>
          </p:cNvPr>
          <p:cNvSpPr>
            <a:spLocks noGrp="1" noChangeArrowheads="1"/>
          </p:cNvSpPr>
          <p:nvPr>
            <p:ph type="body" idx="1"/>
          </p:nvPr>
        </p:nvSpPr>
        <p:spPr>
          <a:xfrm>
            <a:off x="609601" y="1600200"/>
            <a:ext cx="10972800" cy="762000"/>
          </a:xfrm>
        </p:spPr>
        <p:txBody>
          <a:bodyPr/>
          <a:lstStyle/>
          <a:p>
            <a:pPr algn="ctr" eaLnBrk="1" hangingPunct="1"/>
            <a:r>
              <a:rPr lang="en-US" altLang="en-US" sz="3600" dirty="0"/>
              <a:t>The energy an object has due to its motion</a:t>
            </a:r>
            <a:endParaRPr lang="en-US" altLang="en-US" sz="3600" i="1" dirty="0"/>
          </a:p>
        </p:txBody>
      </p:sp>
      <mc:AlternateContent xmlns:mc="http://schemas.openxmlformats.org/markup-compatibility/2006" xmlns:a14="http://schemas.microsoft.com/office/drawing/2010/main">
        <mc:Choice Requires="a14">
          <p:sp>
            <p:nvSpPr>
              <p:cNvPr id="13316" name="Text Box 4">
                <a:extLst>
                  <a:ext uri="{FF2B5EF4-FFF2-40B4-BE49-F238E27FC236}">
                    <a16:creationId xmlns:a16="http://schemas.microsoft.com/office/drawing/2014/main" id="{1DA61963-F685-4263-A49C-6A71D24A11D7}"/>
                  </a:ext>
                </a:extLst>
              </p:cNvPr>
              <p:cNvSpPr txBox="1">
                <a:spLocks noChangeArrowheads="1"/>
              </p:cNvSpPr>
              <p:nvPr/>
            </p:nvSpPr>
            <p:spPr bwMode="auto">
              <a:xfrm>
                <a:off x="3928269" y="2926141"/>
                <a:ext cx="4335462" cy="19409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dirty="0"/>
                  <a:t>Formula:</a:t>
                </a:r>
              </a:p>
              <a:p>
                <a:pPr algn="ctr" eaLnBrk="1" hangingPunct="1">
                  <a:spcBef>
                    <a:spcPct val="0"/>
                  </a:spcBef>
                  <a:buFontTx/>
                  <a:buNone/>
                </a:pPr>
                <a:r>
                  <a:rPr lang="en-US" altLang="en-US" sz="4800" dirty="0"/>
                  <a:t>KE = </a:t>
                </a:r>
                <a14:m>
                  <m:oMath xmlns:m="http://schemas.openxmlformats.org/officeDocument/2006/math">
                    <m:f>
                      <m:fPr>
                        <m:ctrlPr>
                          <a:rPr lang="en-US" altLang="en-US" sz="4800" i="1" dirty="0" smtClean="0">
                            <a:latin typeface="Cambria Math" panose="02040503050406030204" pitchFamily="18" charset="0"/>
                          </a:rPr>
                        </m:ctrlPr>
                      </m:fPr>
                      <m:num>
                        <m:r>
                          <a:rPr lang="en-US" altLang="en-US" sz="4800" b="0" i="1" dirty="0" smtClean="0">
                            <a:latin typeface="Cambria Math" panose="02040503050406030204" pitchFamily="18" charset="0"/>
                          </a:rPr>
                          <m:t>1</m:t>
                        </m:r>
                      </m:num>
                      <m:den>
                        <m:r>
                          <a:rPr lang="en-US" altLang="en-US" sz="4800" b="0" i="1" dirty="0" smtClean="0">
                            <a:latin typeface="Cambria Math" panose="02040503050406030204" pitchFamily="18" charset="0"/>
                          </a:rPr>
                          <m:t>2</m:t>
                        </m:r>
                      </m:den>
                    </m:f>
                  </m:oMath>
                </a14:m>
                <a:r>
                  <a:rPr lang="en-US" altLang="en-US" sz="4800" dirty="0"/>
                  <a:t>mv</a:t>
                </a:r>
                <a:r>
                  <a:rPr lang="en-US" altLang="en-US" sz="4800" baseline="30000" dirty="0"/>
                  <a:t>2</a:t>
                </a:r>
                <a:endParaRPr lang="en-US" altLang="en-US" sz="4800" dirty="0"/>
              </a:p>
            </p:txBody>
          </p:sp>
        </mc:Choice>
        <mc:Fallback xmlns="">
          <p:sp>
            <p:nvSpPr>
              <p:cNvPr id="13316" name="Text Box 4">
                <a:extLst>
                  <a:ext uri="{FF2B5EF4-FFF2-40B4-BE49-F238E27FC236}">
                    <a16:creationId xmlns:a16="http://schemas.microsoft.com/office/drawing/2014/main" id="{1DA61963-F685-4263-A49C-6A71D24A11D7}"/>
                  </a:ext>
                </a:extLst>
              </p:cNvPr>
              <p:cNvSpPr txBox="1">
                <a:spLocks noRot="1" noChangeAspect="1" noMove="1" noResize="1" noEditPoints="1" noAdjustHandles="1" noChangeArrowheads="1" noChangeShapeType="1" noTextEdit="1"/>
              </p:cNvSpPr>
              <p:nvPr/>
            </p:nvSpPr>
            <p:spPr bwMode="auto">
              <a:xfrm>
                <a:off x="3928269" y="2926141"/>
                <a:ext cx="4335462" cy="1940916"/>
              </a:xfrm>
              <a:prstGeom prst="rect">
                <a:avLst/>
              </a:prstGeom>
              <a:blipFill>
                <a:blip r:embed="rId3"/>
                <a:stretch>
                  <a:fillRect t="-7547" b="-34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3317" name="Text Box 5">
            <a:extLst>
              <a:ext uri="{FF2B5EF4-FFF2-40B4-BE49-F238E27FC236}">
                <a16:creationId xmlns:a16="http://schemas.microsoft.com/office/drawing/2014/main" id="{9D519E9D-45AB-4757-858F-D3D32FC7DCD2}"/>
              </a:ext>
            </a:extLst>
          </p:cNvPr>
          <p:cNvSpPr txBox="1">
            <a:spLocks noChangeArrowheads="1"/>
          </p:cNvSpPr>
          <p:nvPr/>
        </p:nvSpPr>
        <p:spPr bwMode="auto">
          <a:xfrm>
            <a:off x="609601" y="4876801"/>
            <a:ext cx="109727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Kinetic energy is calculated by:</a:t>
            </a:r>
          </a:p>
          <a:p>
            <a:pPr eaLnBrk="1" hangingPunct="1">
              <a:spcBef>
                <a:spcPct val="0"/>
              </a:spcBef>
              <a:buFontTx/>
              <a:buNone/>
            </a:pPr>
            <a:r>
              <a:rPr lang="en-US" altLang="en-US" dirty="0"/>
              <a:t>Squaring the velocity (v), multiply by the object’s mass (m), than divided by 2. </a:t>
            </a:r>
          </a:p>
        </p:txBody>
      </p:sp>
      <p:pic>
        <p:nvPicPr>
          <p:cNvPr id="8" name="Picture 9" descr="MMj03366230000[1]">
            <a:extLst>
              <a:ext uri="{FF2B5EF4-FFF2-40B4-BE49-F238E27FC236}">
                <a16:creationId xmlns:a16="http://schemas.microsoft.com/office/drawing/2014/main" id="{F3D92075-7B96-4074-94CC-12DF1AC2F1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56984" y="2743200"/>
            <a:ext cx="13938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027294"/>
      </p:ext>
    </p:extLst>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DE76-51DE-4FB6-8FA2-54A5E724BE4C}"/>
              </a:ext>
            </a:extLst>
          </p:cNvPr>
          <p:cNvSpPr>
            <a:spLocks noGrp="1"/>
          </p:cNvSpPr>
          <p:nvPr>
            <p:ph type="title"/>
          </p:nvPr>
        </p:nvSpPr>
        <p:spPr>
          <a:solidFill>
            <a:srgbClr val="00B0F0"/>
          </a:solidFill>
        </p:spPr>
        <p:txBody>
          <a:bodyPr/>
          <a:lstStyle/>
          <a:p>
            <a:r>
              <a:rPr lang="en-US" dirty="0"/>
              <a:t>Formula Representation</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970EF49-A2C6-4242-B1AC-11CF054090AF}"/>
                  </a:ext>
                </a:extLst>
              </p:cNvPr>
              <p:cNvGraphicFramePr>
                <a:graphicFrameLocks noGrp="1"/>
              </p:cNvGraphicFramePr>
              <p:nvPr>
                <p:extLst>
                  <p:ext uri="{D42A27DB-BD31-4B8C-83A1-F6EECF244321}">
                    <p14:modId xmlns:p14="http://schemas.microsoft.com/office/powerpoint/2010/main" val="1938254473"/>
                  </p:ext>
                </p:extLst>
              </p:nvPr>
            </p:nvGraphicFramePr>
            <p:xfrm>
              <a:off x="609600" y="2026920"/>
              <a:ext cx="10972800" cy="3413760"/>
            </p:xfrm>
            <a:graphic>
              <a:graphicData uri="http://schemas.openxmlformats.org/drawingml/2006/table">
                <a:tbl>
                  <a:tblPr firstRow="1" bandRow="1">
                    <a:tableStyleId>{5C22544A-7EE6-4342-B048-85BDC9FD1C3A}</a:tableStyleId>
                  </a:tblPr>
                  <a:tblGrid>
                    <a:gridCol w="2782957">
                      <a:extLst>
                        <a:ext uri="{9D8B030D-6E8A-4147-A177-3AD203B41FA5}">
                          <a16:colId xmlns:a16="http://schemas.microsoft.com/office/drawing/2014/main" val="3458950539"/>
                        </a:ext>
                      </a:extLst>
                    </a:gridCol>
                    <a:gridCol w="4863547">
                      <a:extLst>
                        <a:ext uri="{9D8B030D-6E8A-4147-A177-3AD203B41FA5}">
                          <a16:colId xmlns:a16="http://schemas.microsoft.com/office/drawing/2014/main" val="3446866358"/>
                        </a:ext>
                      </a:extLst>
                    </a:gridCol>
                    <a:gridCol w="3326296">
                      <a:extLst>
                        <a:ext uri="{9D8B030D-6E8A-4147-A177-3AD203B41FA5}">
                          <a16:colId xmlns:a16="http://schemas.microsoft.com/office/drawing/2014/main" val="3907052706"/>
                        </a:ext>
                      </a:extLst>
                    </a:gridCol>
                  </a:tblGrid>
                  <a:tr h="370840">
                    <a:tc>
                      <a:txBody>
                        <a:bodyPr/>
                        <a:lstStyle/>
                        <a:p>
                          <a:pPr algn="ctr"/>
                          <a:r>
                            <a:rPr lang="en-US" sz="4000" dirty="0">
                              <a:solidFill>
                                <a:schemeClr val="tx1"/>
                              </a:solidFill>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Represents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131482"/>
                      </a:ext>
                    </a:extLst>
                  </a:tr>
                  <a:tr h="370840">
                    <a:tc rowSpan="3">
                      <a:txBody>
                        <a:bodyPr/>
                        <a:lstStyle/>
                        <a:p>
                          <a:endParaRPr lang="en-US" sz="4000" dirty="0"/>
                        </a:p>
                        <a:p>
                          <a:pPr algn="ctr"/>
                          <a:r>
                            <a:rPr lang="en-US" sz="4000" dirty="0"/>
                            <a:t>KE = </a:t>
                          </a:r>
                          <a14:m>
                            <m:oMath xmlns:m="http://schemas.openxmlformats.org/officeDocument/2006/math">
                              <m:f>
                                <m:fPr>
                                  <m:ctrlPr>
                                    <a:rPr lang="en-US" sz="4000" i="1" dirty="0" smtClean="0">
                                      <a:latin typeface="Cambria Math" panose="02040503050406030204" pitchFamily="18" charset="0"/>
                                    </a:rPr>
                                  </m:ctrlPr>
                                </m:fPr>
                                <m:num>
                                  <m:r>
                                    <a:rPr lang="en-US" sz="4000" b="0" i="1" dirty="0" smtClean="0">
                                      <a:latin typeface="Cambria Math" panose="02040503050406030204" pitchFamily="18" charset="0"/>
                                    </a:rPr>
                                    <m:t>1</m:t>
                                  </m:r>
                                </m:num>
                                <m:den>
                                  <m:r>
                                    <a:rPr lang="en-US" sz="4000" b="0" i="1" dirty="0" smtClean="0">
                                      <a:latin typeface="Cambria Math" panose="02040503050406030204" pitchFamily="18" charset="0"/>
                                    </a:rPr>
                                    <m:t>2</m:t>
                                  </m:r>
                                </m:den>
                              </m:f>
                            </m:oMath>
                          </a14:m>
                          <a:r>
                            <a:rPr lang="en-US" sz="4000" dirty="0"/>
                            <a:t>mv</a:t>
                          </a:r>
                          <a:r>
                            <a:rPr lang="en-US" sz="4000" baseline="30000" dirty="0"/>
                            <a:t>2</a:t>
                          </a:r>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KE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Joules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911563"/>
                      </a:ext>
                    </a:extLst>
                  </a:tr>
                  <a:tr h="370840">
                    <a:tc vMerge="1">
                      <a:txBody>
                        <a:bodyPr/>
                        <a:lstStyle/>
                        <a:p>
                          <a:endParaRPr lang="en-US" dirty="0"/>
                        </a:p>
                      </a:txBody>
                      <a:tcPr/>
                    </a:tc>
                    <a:tc>
                      <a:txBody>
                        <a:bodyPr/>
                        <a:lstStyle/>
                        <a:p>
                          <a:r>
                            <a:rPr lang="en-US" sz="4000" dirty="0"/>
                            <a:t>m =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kilogram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041882"/>
                      </a:ext>
                    </a:extLst>
                  </a:tr>
                  <a:tr h="370840">
                    <a:tc vMerge="1">
                      <a:txBody>
                        <a:bodyPr/>
                        <a:lstStyle/>
                        <a:p>
                          <a:endParaRPr lang="en-US" dirty="0"/>
                        </a:p>
                      </a:txBody>
                      <a:tcPr/>
                    </a:tc>
                    <a:tc>
                      <a:txBody>
                        <a:bodyPr/>
                        <a:lstStyle/>
                        <a:p>
                          <a:r>
                            <a:rPr lang="en-US" sz="4000" dirty="0"/>
                            <a:t>v = velocity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Meter/second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414415"/>
                      </a:ext>
                    </a:extLst>
                  </a:tr>
                </a:tbl>
              </a:graphicData>
            </a:graphic>
          </p:graphicFrame>
        </mc:Choice>
        <mc:Fallback xmlns="">
          <p:graphicFrame>
            <p:nvGraphicFramePr>
              <p:cNvPr id="3" name="Table 2">
                <a:extLst>
                  <a:ext uri="{FF2B5EF4-FFF2-40B4-BE49-F238E27FC236}">
                    <a16:creationId xmlns:a16="http://schemas.microsoft.com/office/drawing/2014/main" id="{5970EF49-A2C6-4242-B1AC-11CF054090AF}"/>
                  </a:ext>
                </a:extLst>
              </p:cNvPr>
              <p:cNvGraphicFramePr>
                <a:graphicFrameLocks noGrp="1"/>
              </p:cNvGraphicFramePr>
              <p:nvPr>
                <p:extLst>
                  <p:ext uri="{D42A27DB-BD31-4B8C-83A1-F6EECF244321}">
                    <p14:modId xmlns:p14="http://schemas.microsoft.com/office/powerpoint/2010/main" val="1938254473"/>
                  </p:ext>
                </p:extLst>
              </p:nvPr>
            </p:nvGraphicFramePr>
            <p:xfrm>
              <a:off x="609600" y="2026920"/>
              <a:ext cx="10972800" cy="3413760"/>
            </p:xfrm>
            <a:graphic>
              <a:graphicData uri="http://schemas.openxmlformats.org/drawingml/2006/table">
                <a:tbl>
                  <a:tblPr firstRow="1" bandRow="1">
                    <a:tableStyleId>{5C22544A-7EE6-4342-B048-85BDC9FD1C3A}</a:tableStyleId>
                  </a:tblPr>
                  <a:tblGrid>
                    <a:gridCol w="2782957">
                      <a:extLst>
                        <a:ext uri="{9D8B030D-6E8A-4147-A177-3AD203B41FA5}">
                          <a16:colId xmlns:a16="http://schemas.microsoft.com/office/drawing/2014/main" val="3458950539"/>
                        </a:ext>
                      </a:extLst>
                    </a:gridCol>
                    <a:gridCol w="4863547">
                      <a:extLst>
                        <a:ext uri="{9D8B030D-6E8A-4147-A177-3AD203B41FA5}">
                          <a16:colId xmlns:a16="http://schemas.microsoft.com/office/drawing/2014/main" val="3446866358"/>
                        </a:ext>
                      </a:extLst>
                    </a:gridCol>
                    <a:gridCol w="3326296">
                      <a:extLst>
                        <a:ext uri="{9D8B030D-6E8A-4147-A177-3AD203B41FA5}">
                          <a16:colId xmlns:a16="http://schemas.microsoft.com/office/drawing/2014/main" val="3907052706"/>
                        </a:ext>
                      </a:extLst>
                    </a:gridCol>
                  </a:tblGrid>
                  <a:tr h="701040">
                    <a:tc>
                      <a:txBody>
                        <a:bodyPr/>
                        <a:lstStyle/>
                        <a:p>
                          <a:pPr algn="ctr"/>
                          <a:r>
                            <a:rPr lang="en-US" sz="4000" dirty="0">
                              <a:solidFill>
                                <a:schemeClr val="tx1"/>
                              </a:solidFill>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Represents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131482"/>
                      </a:ext>
                    </a:extLst>
                  </a:tr>
                  <a:tr h="701040">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38" t="-29596" r="-294530" b="-9417"/>
                          </a:stretch>
                        </a:blipFill>
                      </a:tcPr>
                    </a:tc>
                    <a:tc>
                      <a:txBody>
                        <a:bodyPr/>
                        <a:lstStyle/>
                        <a:p>
                          <a:r>
                            <a:rPr lang="en-US" sz="4000" dirty="0"/>
                            <a:t>KE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Joules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911563"/>
                      </a:ext>
                    </a:extLst>
                  </a:tr>
                  <a:tr h="701040">
                    <a:tc vMerge="1">
                      <a:txBody>
                        <a:bodyPr/>
                        <a:lstStyle/>
                        <a:p>
                          <a:endParaRPr lang="en-US" dirty="0"/>
                        </a:p>
                      </a:txBody>
                      <a:tcPr/>
                    </a:tc>
                    <a:tc>
                      <a:txBody>
                        <a:bodyPr/>
                        <a:lstStyle/>
                        <a:p>
                          <a:r>
                            <a:rPr lang="en-US" sz="4000" dirty="0"/>
                            <a:t>m = 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kilogram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9041882"/>
                      </a:ext>
                    </a:extLst>
                  </a:tr>
                  <a:tr h="1310640">
                    <a:tc vMerge="1">
                      <a:txBody>
                        <a:bodyPr/>
                        <a:lstStyle/>
                        <a:p>
                          <a:endParaRPr lang="en-US" dirty="0"/>
                        </a:p>
                      </a:txBody>
                      <a:tcPr/>
                    </a:tc>
                    <a:tc>
                      <a:txBody>
                        <a:bodyPr/>
                        <a:lstStyle/>
                        <a:p>
                          <a:r>
                            <a:rPr lang="en-US" sz="4000" dirty="0"/>
                            <a:t>v = velocity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000" dirty="0"/>
                            <a:t>Meter/second (m/s)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414415"/>
                      </a:ext>
                    </a:extLst>
                  </a:tr>
                </a:tbl>
              </a:graphicData>
            </a:graphic>
          </p:graphicFrame>
        </mc:Fallback>
      </mc:AlternateContent>
      <p:sp>
        <p:nvSpPr>
          <p:cNvPr id="4" name="TextBox 3">
            <a:extLst>
              <a:ext uri="{FF2B5EF4-FFF2-40B4-BE49-F238E27FC236}">
                <a16:creationId xmlns:a16="http://schemas.microsoft.com/office/drawing/2014/main" id="{C1F9DD3E-6A21-4D0B-85AF-D73189E9D732}"/>
              </a:ext>
            </a:extLst>
          </p:cNvPr>
          <p:cNvSpPr txBox="1"/>
          <p:nvPr/>
        </p:nvSpPr>
        <p:spPr>
          <a:xfrm>
            <a:off x="4731026" y="2721114"/>
            <a:ext cx="3644348" cy="707886"/>
          </a:xfrm>
          <a:prstGeom prst="rect">
            <a:avLst/>
          </a:prstGeom>
          <a:noFill/>
        </p:spPr>
        <p:txBody>
          <a:bodyPr wrap="square" rtlCol="0">
            <a:spAutoFit/>
          </a:bodyPr>
          <a:lstStyle/>
          <a:p>
            <a:r>
              <a:rPr lang="en-US" sz="4000" dirty="0"/>
              <a:t>Kinetic Energy</a:t>
            </a:r>
          </a:p>
        </p:txBody>
      </p:sp>
    </p:spTree>
    <p:extLst>
      <p:ext uri="{BB962C8B-B14F-4D97-AF65-F5344CB8AC3E}">
        <p14:creationId xmlns:p14="http://schemas.microsoft.com/office/powerpoint/2010/main" val="273795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2C450E1-2553-47BC-B529-1E87CAD00DC9}"/>
              </a:ext>
            </a:extLst>
          </p:cNvPr>
          <p:cNvSpPr>
            <a:spLocks noGrp="1" noChangeArrowheads="1"/>
          </p:cNvSpPr>
          <p:nvPr>
            <p:ph type="title"/>
          </p:nvPr>
        </p:nvSpPr>
        <p:spPr>
          <a:solidFill>
            <a:srgbClr val="FFFF00"/>
          </a:solidFill>
        </p:spPr>
        <p:txBody>
          <a:bodyPr/>
          <a:lstStyle/>
          <a:p>
            <a:r>
              <a:rPr lang="en-US" altLang="en-US" sz="4000" b="1">
                <a:solidFill>
                  <a:schemeClr val="tx1"/>
                </a:solidFill>
                <a:latin typeface="Castellar" panose="020A0402060406010301" pitchFamily="18" charset="0"/>
              </a:rPr>
              <a:t>Kinetic energy:</a:t>
            </a:r>
          </a:p>
        </p:txBody>
      </p:sp>
      <p:sp>
        <p:nvSpPr>
          <p:cNvPr id="90115" name="Rectangle 3">
            <a:extLst>
              <a:ext uri="{FF2B5EF4-FFF2-40B4-BE49-F238E27FC236}">
                <a16:creationId xmlns:a16="http://schemas.microsoft.com/office/drawing/2014/main" id="{EE3A4F0F-7349-4EA3-8FEF-3FABF90BCE36}"/>
              </a:ext>
            </a:extLst>
          </p:cNvPr>
          <p:cNvSpPr>
            <a:spLocks noGrp="1" noChangeArrowheads="1"/>
          </p:cNvSpPr>
          <p:nvPr>
            <p:ph type="body" idx="1"/>
          </p:nvPr>
        </p:nvSpPr>
        <p:spPr/>
        <p:txBody>
          <a:bodyPr/>
          <a:lstStyle/>
          <a:p>
            <a:r>
              <a:rPr lang="en-US" altLang="en-US" u="sng"/>
              <a:t>Kinetic:</a:t>
            </a:r>
            <a:r>
              <a:rPr lang="en-US" altLang="en-US"/>
              <a:t> Energy of movement</a:t>
            </a:r>
          </a:p>
        </p:txBody>
      </p:sp>
      <p:sp>
        <p:nvSpPr>
          <p:cNvPr id="90117" name="Oval 5">
            <a:extLst>
              <a:ext uri="{FF2B5EF4-FFF2-40B4-BE49-F238E27FC236}">
                <a16:creationId xmlns:a16="http://schemas.microsoft.com/office/drawing/2014/main" id="{01FE02A3-2F22-410C-83E6-93B64A7BD837}"/>
              </a:ext>
            </a:extLst>
          </p:cNvPr>
          <p:cNvSpPr>
            <a:spLocks noChangeArrowheads="1"/>
          </p:cNvSpPr>
          <p:nvPr/>
        </p:nvSpPr>
        <p:spPr bwMode="auto">
          <a:xfrm>
            <a:off x="8172450" y="3124200"/>
            <a:ext cx="533400" cy="5334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Oval 6">
            <a:extLst>
              <a:ext uri="{FF2B5EF4-FFF2-40B4-BE49-F238E27FC236}">
                <a16:creationId xmlns:a16="http://schemas.microsoft.com/office/drawing/2014/main" id="{87A15903-E21B-41C5-9DF7-681C81744018}"/>
              </a:ext>
            </a:extLst>
          </p:cNvPr>
          <p:cNvSpPr>
            <a:spLocks noChangeArrowheads="1"/>
          </p:cNvSpPr>
          <p:nvPr/>
        </p:nvSpPr>
        <p:spPr bwMode="auto">
          <a:xfrm>
            <a:off x="8172450" y="3114675"/>
            <a:ext cx="533400" cy="533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9" name="Line 7">
            <a:extLst>
              <a:ext uri="{FF2B5EF4-FFF2-40B4-BE49-F238E27FC236}">
                <a16:creationId xmlns:a16="http://schemas.microsoft.com/office/drawing/2014/main" id="{91BA89B1-971E-4A46-ABFA-96F612012027}"/>
              </a:ext>
            </a:extLst>
          </p:cNvPr>
          <p:cNvSpPr>
            <a:spLocks noChangeShapeType="1"/>
          </p:cNvSpPr>
          <p:nvPr/>
        </p:nvSpPr>
        <p:spPr bwMode="auto">
          <a:xfrm>
            <a:off x="8435975" y="3657600"/>
            <a:ext cx="0" cy="19319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0" name="Line 8">
            <a:extLst>
              <a:ext uri="{FF2B5EF4-FFF2-40B4-BE49-F238E27FC236}">
                <a16:creationId xmlns:a16="http://schemas.microsoft.com/office/drawing/2014/main" id="{68B45F24-EE67-4528-A2AF-9518C311D0BD}"/>
              </a:ext>
            </a:extLst>
          </p:cNvPr>
          <p:cNvSpPr>
            <a:spLocks noChangeShapeType="1"/>
          </p:cNvSpPr>
          <p:nvPr/>
        </p:nvSpPr>
        <p:spPr bwMode="auto">
          <a:xfrm>
            <a:off x="7535864" y="3654425"/>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1" name="Line 9">
            <a:extLst>
              <a:ext uri="{FF2B5EF4-FFF2-40B4-BE49-F238E27FC236}">
                <a16:creationId xmlns:a16="http://schemas.microsoft.com/office/drawing/2014/main" id="{BEE9BFF9-9CF7-47DB-BE3D-62CC1004CA85}"/>
              </a:ext>
            </a:extLst>
          </p:cNvPr>
          <p:cNvSpPr>
            <a:spLocks noChangeShapeType="1"/>
          </p:cNvSpPr>
          <p:nvPr/>
        </p:nvSpPr>
        <p:spPr bwMode="auto">
          <a:xfrm>
            <a:off x="7491413" y="5768975"/>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Text Box 11">
            <a:extLst>
              <a:ext uri="{FF2B5EF4-FFF2-40B4-BE49-F238E27FC236}">
                <a16:creationId xmlns:a16="http://schemas.microsoft.com/office/drawing/2014/main" id="{D39EDEE4-1AD3-4A47-B7A4-6F039EFD24F0}"/>
              </a:ext>
            </a:extLst>
          </p:cNvPr>
          <p:cNvSpPr txBox="1">
            <a:spLocks noChangeArrowheads="1"/>
          </p:cNvSpPr>
          <p:nvPr/>
        </p:nvSpPr>
        <p:spPr bwMode="auto">
          <a:xfrm>
            <a:off x="6996113" y="5937250"/>
            <a:ext cx="3390900" cy="6413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t>Ball falling down = Movement</a:t>
            </a:r>
          </a:p>
          <a:p>
            <a:pPr algn="ctr" eaLnBrk="0" hangingPunct="0"/>
            <a:r>
              <a:rPr lang="en-US" altLang="en-US" b="1"/>
              <a:t>Movement = Kinetic Energy</a:t>
            </a:r>
          </a:p>
        </p:txBody>
      </p:sp>
      <p:sp>
        <p:nvSpPr>
          <p:cNvPr id="90127" name="Text Box 15">
            <a:extLst>
              <a:ext uri="{FF2B5EF4-FFF2-40B4-BE49-F238E27FC236}">
                <a16:creationId xmlns:a16="http://schemas.microsoft.com/office/drawing/2014/main" id="{C0847C1D-9847-47F5-948D-5C5D72A54654}"/>
              </a:ext>
            </a:extLst>
          </p:cNvPr>
          <p:cNvSpPr txBox="1">
            <a:spLocks noChangeArrowheads="1"/>
          </p:cNvSpPr>
          <p:nvPr/>
        </p:nvSpPr>
        <p:spPr bwMode="auto">
          <a:xfrm>
            <a:off x="4340225" y="3789364"/>
            <a:ext cx="2381250" cy="9159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t>Gravity pulls the </a:t>
            </a:r>
          </a:p>
          <a:p>
            <a:pPr algn="ctr" eaLnBrk="0" hangingPunct="0"/>
            <a:r>
              <a:rPr lang="en-US" altLang="en-US" b="1"/>
              <a:t>liquid down through</a:t>
            </a:r>
          </a:p>
          <a:p>
            <a:pPr algn="ctr" eaLnBrk="0" hangingPunct="0"/>
            <a:r>
              <a:rPr lang="en-US" altLang="en-US" b="1"/>
              <a:t>the hole!</a:t>
            </a:r>
          </a:p>
        </p:txBody>
      </p:sp>
      <p:sp>
        <p:nvSpPr>
          <p:cNvPr id="90128" name="Line 16">
            <a:extLst>
              <a:ext uri="{FF2B5EF4-FFF2-40B4-BE49-F238E27FC236}">
                <a16:creationId xmlns:a16="http://schemas.microsoft.com/office/drawing/2014/main" id="{B23D4126-B3FA-48C3-B0EB-BB7725F7EAC8}"/>
              </a:ext>
            </a:extLst>
          </p:cNvPr>
          <p:cNvSpPr>
            <a:spLocks noChangeShapeType="1"/>
          </p:cNvSpPr>
          <p:nvPr/>
        </p:nvSpPr>
        <p:spPr bwMode="auto">
          <a:xfrm>
            <a:off x="2225675" y="2979739"/>
            <a:ext cx="0" cy="23399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9" name="Line 17">
            <a:extLst>
              <a:ext uri="{FF2B5EF4-FFF2-40B4-BE49-F238E27FC236}">
                <a16:creationId xmlns:a16="http://schemas.microsoft.com/office/drawing/2014/main" id="{41DA86B0-214E-4C20-B57E-4A8D031D29D6}"/>
              </a:ext>
            </a:extLst>
          </p:cNvPr>
          <p:cNvSpPr>
            <a:spLocks noChangeShapeType="1"/>
          </p:cNvSpPr>
          <p:nvPr/>
        </p:nvSpPr>
        <p:spPr bwMode="auto">
          <a:xfrm flipH="1">
            <a:off x="2225676" y="5319713"/>
            <a:ext cx="171132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0" name="Line 18">
            <a:extLst>
              <a:ext uri="{FF2B5EF4-FFF2-40B4-BE49-F238E27FC236}">
                <a16:creationId xmlns:a16="http://schemas.microsoft.com/office/drawing/2014/main" id="{71B70A6F-F585-4727-9676-276BDEB2FF7C}"/>
              </a:ext>
            </a:extLst>
          </p:cNvPr>
          <p:cNvSpPr>
            <a:spLocks noChangeShapeType="1"/>
          </p:cNvSpPr>
          <p:nvPr/>
        </p:nvSpPr>
        <p:spPr bwMode="auto">
          <a:xfrm flipH="1">
            <a:off x="3935413" y="4778375"/>
            <a:ext cx="0" cy="5413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1" name="Line 19">
            <a:extLst>
              <a:ext uri="{FF2B5EF4-FFF2-40B4-BE49-F238E27FC236}">
                <a16:creationId xmlns:a16="http://schemas.microsoft.com/office/drawing/2014/main" id="{9FCB3724-4268-4397-B7E8-F6BDAEA86BFE}"/>
              </a:ext>
            </a:extLst>
          </p:cNvPr>
          <p:cNvSpPr>
            <a:spLocks noChangeShapeType="1"/>
          </p:cNvSpPr>
          <p:nvPr/>
        </p:nvSpPr>
        <p:spPr bwMode="auto">
          <a:xfrm flipH="1" flipV="1">
            <a:off x="3933825" y="2978150"/>
            <a:ext cx="1588" cy="166528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2" name="Rectangle 20">
            <a:extLst>
              <a:ext uri="{FF2B5EF4-FFF2-40B4-BE49-F238E27FC236}">
                <a16:creationId xmlns:a16="http://schemas.microsoft.com/office/drawing/2014/main" id="{E6D4766B-B2E1-407E-8501-0E1E8E0A9FC7}"/>
              </a:ext>
            </a:extLst>
          </p:cNvPr>
          <p:cNvSpPr>
            <a:spLocks noChangeArrowheads="1"/>
          </p:cNvSpPr>
          <p:nvPr/>
        </p:nvSpPr>
        <p:spPr bwMode="auto">
          <a:xfrm>
            <a:off x="2270125" y="3070225"/>
            <a:ext cx="1620838" cy="22494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3" name="Freeform 21">
            <a:extLst>
              <a:ext uri="{FF2B5EF4-FFF2-40B4-BE49-F238E27FC236}">
                <a16:creationId xmlns:a16="http://schemas.microsoft.com/office/drawing/2014/main" id="{6232E5BC-922C-44DC-AB0B-64CE528ED4BC}"/>
              </a:ext>
            </a:extLst>
          </p:cNvPr>
          <p:cNvSpPr>
            <a:spLocks/>
          </p:cNvSpPr>
          <p:nvPr/>
        </p:nvSpPr>
        <p:spPr bwMode="auto">
          <a:xfrm>
            <a:off x="3846513" y="4568825"/>
            <a:ext cx="1484312" cy="1155700"/>
          </a:xfrm>
          <a:custGeom>
            <a:avLst/>
            <a:gdLst>
              <a:gd name="T0" fmla="*/ 0 w 935"/>
              <a:gd name="T1" fmla="*/ 104 h 728"/>
              <a:gd name="T2" fmla="*/ 453 w 935"/>
              <a:gd name="T3" fmla="*/ 104 h 728"/>
              <a:gd name="T4" fmla="*/ 935 w 935"/>
              <a:gd name="T5" fmla="*/ 728 h 728"/>
            </a:gdLst>
            <a:ahLst/>
            <a:cxnLst>
              <a:cxn ang="0">
                <a:pos x="T0" y="T1"/>
              </a:cxn>
              <a:cxn ang="0">
                <a:pos x="T2" y="T3"/>
              </a:cxn>
              <a:cxn ang="0">
                <a:pos x="T4" y="T5"/>
              </a:cxn>
            </a:cxnLst>
            <a:rect l="0" t="0" r="r" b="b"/>
            <a:pathLst>
              <a:path w="935" h="728">
                <a:moveTo>
                  <a:pt x="0" y="104"/>
                </a:moveTo>
                <a:cubicBezTo>
                  <a:pt x="148" y="52"/>
                  <a:pt x="297" y="0"/>
                  <a:pt x="453" y="104"/>
                </a:cubicBezTo>
                <a:cubicBezTo>
                  <a:pt x="609" y="208"/>
                  <a:pt x="772" y="468"/>
                  <a:pt x="935" y="728"/>
                </a:cubicBezTo>
              </a:path>
            </a:pathLst>
          </a:custGeom>
          <a:noFill/>
          <a:ln w="1016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5" name="Oval 23">
            <a:extLst>
              <a:ext uri="{FF2B5EF4-FFF2-40B4-BE49-F238E27FC236}">
                <a16:creationId xmlns:a16="http://schemas.microsoft.com/office/drawing/2014/main" id="{8C835829-4A72-49D1-BFAD-FCE76E8CA276}"/>
              </a:ext>
            </a:extLst>
          </p:cNvPr>
          <p:cNvSpPr>
            <a:spLocks noChangeArrowheads="1"/>
          </p:cNvSpPr>
          <p:nvPr/>
        </p:nvSpPr>
        <p:spPr bwMode="auto">
          <a:xfrm>
            <a:off x="5105401" y="5634039"/>
            <a:ext cx="360363" cy="1793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6" name="Text Box 24">
            <a:extLst>
              <a:ext uri="{FF2B5EF4-FFF2-40B4-BE49-F238E27FC236}">
                <a16:creationId xmlns:a16="http://schemas.microsoft.com/office/drawing/2014/main" id="{EC90627C-659A-49D4-A970-301B83D50432}"/>
              </a:ext>
            </a:extLst>
          </p:cNvPr>
          <p:cNvSpPr txBox="1">
            <a:spLocks noChangeArrowheads="1"/>
          </p:cNvSpPr>
          <p:nvPr/>
        </p:nvSpPr>
        <p:spPr bwMode="auto">
          <a:xfrm>
            <a:off x="4160838" y="2484438"/>
            <a:ext cx="2089150" cy="641350"/>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chemeClr val="bg1"/>
                </a:solidFill>
              </a:rPr>
              <a:t>This container is</a:t>
            </a:r>
          </a:p>
          <a:p>
            <a:pPr algn="ctr"/>
            <a:r>
              <a:rPr lang="en-US" altLang="en-US" b="1">
                <a:solidFill>
                  <a:schemeClr val="bg1"/>
                </a:solidFill>
              </a:rPr>
              <a:t>full of a red liquid</a:t>
            </a:r>
          </a:p>
        </p:txBody>
      </p:sp>
      <p:sp>
        <p:nvSpPr>
          <p:cNvPr id="90137" name="Text Box 25">
            <a:extLst>
              <a:ext uri="{FF2B5EF4-FFF2-40B4-BE49-F238E27FC236}">
                <a16:creationId xmlns:a16="http://schemas.microsoft.com/office/drawing/2014/main" id="{4266513B-5185-4371-BB23-F0C6D0B44015}"/>
              </a:ext>
            </a:extLst>
          </p:cNvPr>
          <p:cNvSpPr txBox="1">
            <a:spLocks noChangeArrowheads="1"/>
          </p:cNvSpPr>
          <p:nvPr/>
        </p:nvSpPr>
        <p:spPr bwMode="auto">
          <a:xfrm>
            <a:off x="4116388" y="3294063"/>
            <a:ext cx="2241550" cy="366712"/>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a:t>But there is a hole!</a:t>
            </a:r>
          </a:p>
        </p:txBody>
      </p:sp>
      <p:sp>
        <p:nvSpPr>
          <p:cNvPr id="90138" name="Line 26">
            <a:extLst>
              <a:ext uri="{FF2B5EF4-FFF2-40B4-BE49-F238E27FC236}">
                <a16:creationId xmlns:a16="http://schemas.microsoft.com/office/drawing/2014/main" id="{01D4A39D-547B-4348-BEFC-D1F2A45F2A28}"/>
              </a:ext>
            </a:extLst>
          </p:cNvPr>
          <p:cNvSpPr>
            <a:spLocks noChangeShapeType="1"/>
          </p:cNvSpPr>
          <p:nvPr/>
        </p:nvSpPr>
        <p:spPr bwMode="auto">
          <a:xfrm flipH="1">
            <a:off x="4025901" y="3608388"/>
            <a:ext cx="314325" cy="9906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9" name="Text Box 27">
            <a:extLst>
              <a:ext uri="{FF2B5EF4-FFF2-40B4-BE49-F238E27FC236}">
                <a16:creationId xmlns:a16="http://schemas.microsoft.com/office/drawing/2014/main" id="{1E56C90A-E479-4AB1-A3A2-2832AC7A794E}"/>
              </a:ext>
            </a:extLst>
          </p:cNvPr>
          <p:cNvSpPr txBox="1">
            <a:spLocks noChangeArrowheads="1"/>
          </p:cNvSpPr>
          <p:nvPr/>
        </p:nvSpPr>
        <p:spPr bwMode="auto">
          <a:xfrm>
            <a:off x="2044700" y="5635625"/>
            <a:ext cx="3155950" cy="9159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a:solidFill>
                  <a:schemeClr val="bg1"/>
                </a:solidFill>
              </a:rPr>
              <a:t>The motion of the liquid is</a:t>
            </a:r>
          </a:p>
          <a:p>
            <a:pPr algn="ctr"/>
            <a:r>
              <a:rPr lang="en-US" altLang="en-US" b="1">
                <a:solidFill>
                  <a:schemeClr val="bg1"/>
                </a:solidFill>
              </a:rPr>
              <a:t>an example of a substance </a:t>
            </a:r>
          </a:p>
          <a:p>
            <a:pPr algn="ctr"/>
            <a:r>
              <a:rPr lang="en-US" altLang="en-US" b="1">
                <a:solidFill>
                  <a:schemeClr val="bg1"/>
                </a:solidFill>
              </a:rPr>
              <a:t>with Kinetic Energy</a:t>
            </a:r>
          </a:p>
        </p:txBody>
      </p:sp>
      <p:sp>
        <p:nvSpPr>
          <p:cNvPr id="90140" name="Rectangle 28">
            <a:extLst>
              <a:ext uri="{FF2B5EF4-FFF2-40B4-BE49-F238E27FC236}">
                <a16:creationId xmlns:a16="http://schemas.microsoft.com/office/drawing/2014/main" id="{104A32FF-9AB8-466C-BF06-303E8E14CE92}"/>
              </a:ext>
            </a:extLst>
          </p:cNvPr>
          <p:cNvSpPr>
            <a:spLocks noChangeArrowheads="1"/>
          </p:cNvSpPr>
          <p:nvPr/>
        </p:nvSpPr>
        <p:spPr bwMode="auto">
          <a:xfrm>
            <a:off x="2270125" y="3833813"/>
            <a:ext cx="1620838" cy="14398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858728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fill="hold" nodeType="clickEffect">
                                  <p:stCondLst>
                                    <p:cond delay="0"/>
                                  </p:stCondLst>
                                  <p:childTnLst>
                                    <p:animMotion origin="layout" path="M -4.44444E-6 5.55042E-7 L 0.00035 0.30851 " pathEditMode="relative" rAng="0" ptsTypes="AA">
                                      <p:cBhvr>
                                        <p:cTn id="6" dur="1000" fill="hold"/>
                                        <p:tgtEl>
                                          <p:spTgt spid="90118"/>
                                        </p:tgtEl>
                                        <p:attrNameLst>
                                          <p:attrName>ppt_x</p:attrName>
                                          <p:attrName>ppt_y</p:attrName>
                                        </p:attrNameLst>
                                      </p:cBhvr>
                                      <p:rCtr x="17" y="1542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90136"/>
                                        </p:tgtEl>
                                        <p:attrNameLst>
                                          <p:attrName>style.visibility</p:attrName>
                                        </p:attrNameLst>
                                      </p:cBhvr>
                                      <p:to>
                                        <p:strVal val="visible"/>
                                      </p:to>
                                    </p:set>
                                    <p:anim calcmode="lin" valueType="num">
                                      <p:cBhvr>
                                        <p:cTn id="11" dur="1000" fill="hold"/>
                                        <p:tgtEl>
                                          <p:spTgt spid="90136"/>
                                        </p:tgtEl>
                                        <p:attrNameLst>
                                          <p:attrName>ppt_w</p:attrName>
                                        </p:attrNameLst>
                                      </p:cBhvr>
                                      <p:tavLst>
                                        <p:tav tm="0">
                                          <p:val>
                                            <p:strVal val="#ppt_w*0.70"/>
                                          </p:val>
                                        </p:tav>
                                        <p:tav tm="100000">
                                          <p:val>
                                            <p:strVal val="#ppt_w"/>
                                          </p:val>
                                        </p:tav>
                                      </p:tavLst>
                                    </p:anim>
                                    <p:anim calcmode="lin" valueType="num">
                                      <p:cBhvr>
                                        <p:cTn id="12" dur="1000" fill="hold"/>
                                        <p:tgtEl>
                                          <p:spTgt spid="90136"/>
                                        </p:tgtEl>
                                        <p:attrNameLst>
                                          <p:attrName>ppt_h</p:attrName>
                                        </p:attrNameLst>
                                      </p:cBhvr>
                                      <p:tavLst>
                                        <p:tav tm="0">
                                          <p:val>
                                            <p:strVal val="#ppt_h"/>
                                          </p:val>
                                        </p:tav>
                                        <p:tav tm="100000">
                                          <p:val>
                                            <p:strVal val="#ppt_h"/>
                                          </p:val>
                                        </p:tav>
                                      </p:tavLst>
                                    </p:anim>
                                    <p:animEffect transition="in" filter="fade">
                                      <p:cBhvr>
                                        <p:cTn id="13" dur="1000"/>
                                        <p:tgtEl>
                                          <p:spTgt spid="901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90137"/>
                                        </p:tgtEl>
                                        <p:attrNameLst>
                                          <p:attrName>style.visibility</p:attrName>
                                        </p:attrNameLst>
                                      </p:cBhvr>
                                      <p:to>
                                        <p:strVal val="visible"/>
                                      </p:to>
                                    </p:set>
                                    <p:anim calcmode="lin" valueType="num">
                                      <p:cBhvr>
                                        <p:cTn id="18" dur="1000" fill="hold"/>
                                        <p:tgtEl>
                                          <p:spTgt spid="90137"/>
                                        </p:tgtEl>
                                        <p:attrNameLst>
                                          <p:attrName>ppt_w</p:attrName>
                                        </p:attrNameLst>
                                      </p:cBhvr>
                                      <p:tavLst>
                                        <p:tav tm="0">
                                          <p:val>
                                            <p:strVal val="#ppt_w*0.70"/>
                                          </p:val>
                                        </p:tav>
                                        <p:tav tm="100000">
                                          <p:val>
                                            <p:strVal val="#ppt_w"/>
                                          </p:val>
                                        </p:tav>
                                      </p:tavLst>
                                    </p:anim>
                                    <p:anim calcmode="lin" valueType="num">
                                      <p:cBhvr>
                                        <p:cTn id="19" dur="1000" fill="hold"/>
                                        <p:tgtEl>
                                          <p:spTgt spid="90137"/>
                                        </p:tgtEl>
                                        <p:attrNameLst>
                                          <p:attrName>ppt_h</p:attrName>
                                        </p:attrNameLst>
                                      </p:cBhvr>
                                      <p:tavLst>
                                        <p:tav tm="0">
                                          <p:val>
                                            <p:strVal val="#ppt_h"/>
                                          </p:val>
                                        </p:tav>
                                        <p:tav tm="100000">
                                          <p:val>
                                            <p:strVal val="#ppt_h"/>
                                          </p:val>
                                        </p:tav>
                                      </p:tavLst>
                                    </p:anim>
                                    <p:animEffect transition="in" filter="fade">
                                      <p:cBhvr>
                                        <p:cTn id="20" dur="1000"/>
                                        <p:tgtEl>
                                          <p:spTgt spid="90137"/>
                                        </p:tgtEl>
                                      </p:cBhvr>
                                    </p:animEffect>
                                  </p:childTnLst>
                                </p:cTn>
                              </p:par>
                              <p:par>
                                <p:cTn id="21" presetID="22" presetClass="entr" presetSubtype="1" fill="hold" nodeType="withEffect">
                                  <p:stCondLst>
                                    <p:cond delay="0"/>
                                  </p:stCondLst>
                                  <p:childTnLst>
                                    <p:set>
                                      <p:cBhvr>
                                        <p:cTn id="22" dur="1" fill="hold">
                                          <p:stCondLst>
                                            <p:cond delay="0"/>
                                          </p:stCondLst>
                                        </p:cTn>
                                        <p:tgtEl>
                                          <p:spTgt spid="90138"/>
                                        </p:tgtEl>
                                        <p:attrNameLst>
                                          <p:attrName>style.visibility</p:attrName>
                                        </p:attrNameLst>
                                      </p:cBhvr>
                                      <p:to>
                                        <p:strVal val="visible"/>
                                      </p:to>
                                    </p:set>
                                    <p:animEffect transition="in" filter="wipe(up)">
                                      <p:cBhvr>
                                        <p:cTn id="23" dur="500"/>
                                        <p:tgtEl>
                                          <p:spTgt spid="901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0127"/>
                                        </p:tgtEl>
                                        <p:attrNameLst>
                                          <p:attrName>style.visibility</p:attrName>
                                        </p:attrNameLst>
                                      </p:cBhvr>
                                      <p:to>
                                        <p:strVal val="visible"/>
                                      </p:to>
                                    </p:set>
                                    <p:animEffect transition="in" filter="fade">
                                      <p:cBhvr>
                                        <p:cTn id="28" dur="2000"/>
                                        <p:tgtEl>
                                          <p:spTgt spid="90127"/>
                                        </p:tgtEl>
                                      </p:cBhvr>
                                    </p:animEffect>
                                  </p:childTnLst>
                                </p:cTn>
                              </p:par>
                              <p:par>
                                <p:cTn id="29" presetID="22" presetClass="entr" presetSubtype="8" repeatCount="indefinite" fill="hold" nodeType="withEffect">
                                  <p:stCondLst>
                                    <p:cond delay="0"/>
                                  </p:stCondLst>
                                  <p:endCondLst>
                                    <p:cond evt="onNext" delay="0">
                                      <p:tgtEl>
                                        <p:sldTgt/>
                                      </p:tgtEl>
                                    </p:cond>
                                  </p:endCondLst>
                                  <p:childTnLst>
                                    <p:set>
                                      <p:cBhvr>
                                        <p:cTn id="30" dur="1" fill="hold">
                                          <p:stCondLst>
                                            <p:cond delay="0"/>
                                          </p:stCondLst>
                                        </p:cTn>
                                        <p:tgtEl>
                                          <p:spTgt spid="90133"/>
                                        </p:tgtEl>
                                        <p:attrNameLst>
                                          <p:attrName>style.visibility</p:attrName>
                                        </p:attrNameLst>
                                      </p:cBhvr>
                                      <p:to>
                                        <p:strVal val="visible"/>
                                      </p:to>
                                    </p:set>
                                    <p:animEffect transition="in" filter="wipe(left)">
                                      <p:cBhvr>
                                        <p:cTn id="31" dur="500"/>
                                        <p:tgtEl>
                                          <p:spTgt spid="90133"/>
                                        </p:tgtEl>
                                      </p:cBhvr>
                                    </p:animEffect>
                                  </p:childTnLst>
                                </p:cTn>
                              </p:par>
                              <p:par>
                                <p:cTn id="32" presetID="17" presetClass="entr" presetSubtype="10" fill="hold" nodeType="withEffect">
                                  <p:stCondLst>
                                    <p:cond delay="0"/>
                                  </p:stCondLst>
                                  <p:childTnLst>
                                    <p:set>
                                      <p:cBhvr>
                                        <p:cTn id="33" dur="1" fill="hold">
                                          <p:stCondLst>
                                            <p:cond delay="0"/>
                                          </p:stCondLst>
                                        </p:cTn>
                                        <p:tgtEl>
                                          <p:spTgt spid="90135"/>
                                        </p:tgtEl>
                                        <p:attrNameLst>
                                          <p:attrName>style.visibility</p:attrName>
                                        </p:attrNameLst>
                                      </p:cBhvr>
                                      <p:to>
                                        <p:strVal val="visible"/>
                                      </p:to>
                                    </p:set>
                                    <p:anim calcmode="lin" valueType="num">
                                      <p:cBhvr>
                                        <p:cTn id="34" dur="500" fill="hold"/>
                                        <p:tgtEl>
                                          <p:spTgt spid="90135"/>
                                        </p:tgtEl>
                                        <p:attrNameLst>
                                          <p:attrName>ppt_w</p:attrName>
                                        </p:attrNameLst>
                                      </p:cBhvr>
                                      <p:tavLst>
                                        <p:tav tm="0">
                                          <p:val>
                                            <p:fltVal val="0"/>
                                          </p:val>
                                        </p:tav>
                                        <p:tav tm="100000">
                                          <p:val>
                                            <p:strVal val="#ppt_w"/>
                                          </p:val>
                                        </p:tav>
                                      </p:tavLst>
                                    </p:anim>
                                    <p:anim calcmode="lin" valueType="num">
                                      <p:cBhvr>
                                        <p:cTn id="35" dur="500" fill="hold"/>
                                        <p:tgtEl>
                                          <p:spTgt spid="90135"/>
                                        </p:tgtEl>
                                        <p:attrNameLst>
                                          <p:attrName>ppt_h</p:attrName>
                                        </p:attrNameLst>
                                      </p:cBhvr>
                                      <p:tavLst>
                                        <p:tav tm="0">
                                          <p:val>
                                            <p:strVal val="#ppt_h"/>
                                          </p:val>
                                        </p:tav>
                                        <p:tav tm="100000">
                                          <p:val>
                                            <p:strVal val="#ppt_h"/>
                                          </p:val>
                                        </p:tav>
                                      </p:tavLst>
                                    </p:anim>
                                  </p:childTnLst>
                                </p:cTn>
                              </p:par>
                              <p:par>
                                <p:cTn id="36" presetID="6" presetClass="emph" presetSubtype="0" fill="hold" nodeType="withEffect">
                                  <p:stCondLst>
                                    <p:cond delay="0"/>
                                  </p:stCondLst>
                                  <p:childTnLst>
                                    <p:animScale>
                                      <p:cBhvr>
                                        <p:cTn id="37" dur="3000" fill="hold"/>
                                        <p:tgtEl>
                                          <p:spTgt spid="90135"/>
                                        </p:tgtEl>
                                      </p:cBhvr>
                                      <p:by x="800000" y="800000"/>
                                    </p:animScale>
                                  </p:childTnLst>
                                </p:cTn>
                              </p:par>
                              <p:par>
                                <p:cTn id="38" presetID="22" presetClass="exit" presetSubtype="1" fill="hold" nodeType="withEffect">
                                  <p:stCondLst>
                                    <p:cond delay="0"/>
                                  </p:stCondLst>
                                  <p:childTnLst>
                                    <p:animEffect transition="out" filter="wipe(up)">
                                      <p:cBhvr>
                                        <p:cTn id="39" dur="5000"/>
                                        <p:tgtEl>
                                          <p:spTgt spid="90132"/>
                                        </p:tgtEl>
                                      </p:cBhvr>
                                    </p:animEffect>
                                    <p:set>
                                      <p:cBhvr>
                                        <p:cTn id="40" dur="1" fill="hold">
                                          <p:stCondLst>
                                            <p:cond delay="4999"/>
                                          </p:stCondLst>
                                        </p:cTn>
                                        <p:tgtEl>
                                          <p:spTgt spid="90132"/>
                                        </p:tgtEl>
                                        <p:attrNameLst>
                                          <p:attrName>style.visibility</p:attrName>
                                        </p:attrNameLst>
                                      </p:cBhvr>
                                      <p:to>
                                        <p:strVal val="hidden"/>
                                      </p:to>
                                    </p:set>
                                  </p:childTnLst>
                                </p:cTn>
                              </p:par>
                              <p:par>
                                <p:cTn id="41" presetID="6" presetClass="emph" presetSubtype="0" fill="hold" grpId="1" nodeType="withEffect">
                                  <p:stCondLst>
                                    <p:cond delay="0"/>
                                  </p:stCondLst>
                                  <p:childTnLst>
                                    <p:animScale>
                                      <p:cBhvr>
                                        <p:cTn id="42" dur="2000" fill="hold"/>
                                        <p:tgtEl>
                                          <p:spTgt spid="90127"/>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nimBg="1"/>
      <p:bldP spid="90127" grpId="1" animBg="1"/>
      <p:bldP spid="90136" grpId="0" animBg="1"/>
      <p:bldP spid="901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00"/>
          </a:solidFill>
        </p:spPr>
        <p:txBody>
          <a:bodyPr/>
          <a:lstStyle/>
          <a:p>
            <a:r>
              <a:rPr lang="en-US" dirty="0"/>
              <a:t>What is the unit for Kinetic and Potential Energy?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1" y="1596977"/>
                <a:ext cx="10972800" cy="5118616"/>
              </a:xfrm>
            </p:spPr>
            <p:txBody>
              <a:bodyPr/>
              <a:lstStyle/>
              <a:p>
                <a:r>
                  <a:rPr lang="en-US" dirty="0"/>
                  <a:t>Unit: Joule</a:t>
                </a:r>
              </a:p>
              <a:p>
                <a:r>
                  <a:rPr lang="en-US" dirty="0"/>
                  <a:t>Named after: James Prescott Joule</a:t>
                </a:r>
              </a:p>
              <a:p>
                <a:pPr lvl="1"/>
                <a:r>
                  <a:rPr lang="en-US" sz="3200" dirty="0"/>
                  <a:t>He discovered the relationship between heat (energy) and mechanical work which led to the law of conservation of energy.</a:t>
                </a:r>
              </a:p>
              <a:p>
                <a:r>
                  <a:rPr lang="en-US" dirty="0"/>
                  <a:t>How do we derive this unit?  </a:t>
                </a:r>
              </a:p>
              <a:p>
                <a:pPr lvl="1"/>
                <a:r>
                  <a:rPr lang="en-US" sz="3200" dirty="0"/>
                  <a:t>1 Joule = 1kg </a:t>
                </a:r>
                <a14:m>
                  <m:oMath xmlns:m="http://schemas.openxmlformats.org/officeDocument/2006/math">
                    <m:r>
                      <a:rPr lang="en-US" sz="3200" i="1" dirty="0">
                        <a:latin typeface="Cambria Math"/>
                        <a:ea typeface="Cambria Math"/>
                      </a:rPr>
                      <m:t>∙</m:t>
                    </m:r>
                  </m:oMath>
                </a14:m>
                <a:r>
                  <a:rPr lang="en-US" sz="3200" dirty="0"/>
                  <a:t> m</a:t>
                </a:r>
                <a:r>
                  <a:rPr lang="en-US" sz="3200" baseline="30000" dirty="0"/>
                  <a:t>2</a:t>
                </a:r>
                <a:r>
                  <a:rPr lang="en-US" sz="3200" dirty="0"/>
                  <a:t>/s</a:t>
                </a:r>
                <a:r>
                  <a:rPr lang="en-US" sz="3200" baseline="30000" dirty="0"/>
                  <a:t>2</a:t>
                </a:r>
              </a:p>
              <a:p>
                <a:pPr lvl="1"/>
                <a:r>
                  <a:rPr lang="en-US" sz="3200" dirty="0"/>
                  <a:t>KE = ½ </a:t>
                </a:r>
                <a14:m>
                  <m:oMath xmlns:m="http://schemas.openxmlformats.org/officeDocument/2006/math">
                    <m:r>
                      <a:rPr lang="en-US" sz="3200" i="1" dirty="0">
                        <a:latin typeface="Cambria Math"/>
                        <a:ea typeface="Cambria Math"/>
                      </a:rPr>
                      <m:t>∙</m:t>
                    </m:r>
                  </m:oMath>
                </a14:m>
                <a:r>
                  <a:rPr lang="en-US" sz="3200" dirty="0"/>
                  <a:t> m(kg) </a:t>
                </a:r>
                <a14:m>
                  <m:oMath xmlns:m="http://schemas.openxmlformats.org/officeDocument/2006/math">
                    <m:r>
                      <a:rPr lang="en-US" sz="3200" i="1" dirty="0">
                        <a:latin typeface="Cambria Math"/>
                        <a:ea typeface="Cambria Math"/>
                      </a:rPr>
                      <m:t>∙</m:t>
                    </m:r>
                  </m:oMath>
                </a14:m>
                <a:r>
                  <a:rPr lang="en-US" sz="3200" dirty="0"/>
                  <a:t> v(m/s)</a:t>
                </a:r>
                <a:r>
                  <a:rPr lang="en-US" sz="3200" baseline="30000" dirty="0"/>
                  <a:t> 2</a:t>
                </a:r>
              </a:p>
              <a:p>
                <a:pPr lvl="1"/>
                <a:r>
                  <a:rPr lang="en-US" sz="3200"/>
                  <a:t>PE </a:t>
                </a:r>
                <a:r>
                  <a:rPr lang="en-US" sz="3200" dirty="0"/>
                  <a:t>= </a:t>
                </a:r>
                <a:r>
                  <a:rPr lang="en-US" sz="3200" dirty="0">
                    <a:solidFill>
                      <a:srgbClr val="000000"/>
                    </a:solidFill>
                  </a:rPr>
                  <a:t>m(kg) </a:t>
                </a:r>
                <a14:m>
                  <m:oMath xmlns:m="http://schemas.openxmlformats.org/officeDocument/2006/math">
                    <m:r>
                      <a:rPr lang="en-US" sz="3200" i="1" dirty="0">
                        <a:solidFill>
                          <a:srgbClr val="000000"/>
                        </a:solidFill>
                        <a:latin typeface="Cambria Math"/>
                        <a:ea typeface="Cambria Math"/>
                      </a:rPr>
                      <m:t>∙</m:t>
                    </m:r>
                  </m:oMath>
                </a14:m>
                <a:r>
                  <a:rPr lang="en-US" sz="3200" dirty="0">
                    <a:solidFill>
                      <a:srgbClr val="000000"/>
                    </a:solidFill>
                  </a:rPr>
                  <a:t> g(m/s)</a:t>
                </a:r>
                <a:r>
                  <a:rPr lang="en-US" sz="3200" baseline="30000" dirty="0">
                    <a:solidFill>
                      <a:srgbClr val="000000"/>
                    </a:solidFill>
                  </a:rPr>
                  <a:t> 2</a:t>
                </a:r>
                <a:r>
                  <a:rPr lang="en-US" sz="3200" dirty="0">
                    <a:solidFill>
                      <a:srgbClr val="000000"/>
                    </a:solidFill>
                  </a:rPr>
                  <a:t> </a:t>
                </a:r>
                <a14:m>
                  <m:oMath xmlns:m="http://schemas.openxmlformats.org/officeDocument/2006/math">
                    <m:r>
                      <a:rPr lang="en-US" sz="3200" i="1" dirty="0">
                        <a:solidFill>
                          <a:srgbClr val="000000"/>
                        </a:solidFill>
                        <a:latin typeface="Cambria Math"/>
                        <a:ea typeface="Cambria Math"/>
                      </a:rPr>
                      <m:t>∙</m:t>
                    </m:r>
                  </m:oMath>
                </a14:m>
                <a:r>
                  <a:rPr lang="en-US" sz="3200" dirty="0">
                    <a:solidFill>
                      <a:srgbClr val="000000"/>
                    </a:solidFill>
                  </a:rPr>
                  <a:t> height(m)</a:t>
                </a:r>
                <a:endParaRPr lang="en-US" sz="3200" baseline="30000" dirty="0">
                  <a:solidFill>
                    <a:srgbClr val="000000"/>
                  </a:solidFill>
                </a:endParaRPr>
              </a:p>
              <a:p>
                <a:pPr lvl="1"/>
                <a:endParaRPr lang="en-US" sz="3200" baseline="30000" dirty="0">
                  <a:solidFill>
                    <a:srgbClr val="000000"/>
                  </a:solidFill>
                </a:endParaRPr>
              </a:p>
              <a:p>
                <a:pPr marL="349250" lvl="1" indent="0">
                  <a:buNone/>
                </a:pPr>
                <a:endParaRPr lang="en-US"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1" y="1596977"/>
                <a:ext cx="10972800" cy="5118616"/>
              </a:xfrm>
              <a:blipFill>
                <a:blip r:embed="rId2"/>
                <a:stretch>
                  <a:fillRect l="-1278" t="-1548" b="-2857"/>
                </a:stretch>
              </a:blipFill>
            </p:spPr>
            <p:txBody>
              <a:bodyPr/>
              <a:lstStyle/>
              <a:p>
                <a:r>
                  <a:rPr lang="en-US">
                    <a:noFill/>
                  </a:rPr>
                  <a:t> </a:t>
                </a:r>
              </a:p>
            </p:txBody>
          </p:sp>
        </mc:Fallback>
      </mc:AlternateContent>
    </p:spTree>
    <p:extLst>
      <p:ext uri="{BB962C8B-B14F-4D97-AF65-F5344CB8AC3E}">
        <p14:creationId xmlns:p14="http://schemas.microsoft.com/office/powerpoint/2010/main" val="13930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1441-3BE1-4BB8-8FF3-257FAF2E8D0D}"/>
              </a:ext>
            </a:extLst>
          </p:cNvPr>
          <p:cNvSpPr>
            <a:spLocks noGrp="1"/>
          </p:cNvSpPr>
          <p:nvPr>
            <p:ph type="title"/>
          </p:nvPr>
        </p:nvSpPr>
        <p:spPr>
          <a:solidFill>
            <a:srgbClr val="FF0000"/>
          </a:solidFill>
        </p:spPr>
        <p:txBody>
          <a:bodyPr/>
          <a:lstStyle/>
          <a:p>
            <a:r>
              <a:rPr lang="en-US" dirty="0"/>
              <a:t>What does Kinetic Energy depend on and how does it affect kinetic energy?</a:t>
            </a:r>
          </a:p>
        </p:txBody>
      </p:sp>
      <p:sp>
        <p:nvSpPr>
          <p:cNvPr id="3" name="Content Placeholder 2">
            <a:extLst>
              <a:ext uri="{FF2B5EF4-FFF2-40B4-BE49-F238E27FC236}">
                <a16:creationId xmlns:a16="http://schemas.microsoft.com/office/drawing/2014/main" id="{7E68D156-9129-4BC8-9A96-B8F0CCD79FA2}"/>
              </a:ext>
            </a:extLst>
          </p:cNvPr>
          <p:cNvSpPr>
            <a:spLocks noGrp="1"/>
          </p:cNvSpPr>
          <p:nvPr>
            <p:ph idx="1"/>
          </p:nvPr>
        </p:nvSpPr>
        <p:spPr/>
        <p:txBody>
          <a:bodyPr/>
          <a:lstStyle/>
          <a:p>
            <a:r>
              <a:rPr lang="en-US" dirty="0"/>
              <a:t>Velocity/Speed – The faster the object moves, the more kinetic energy it has.</a:t>
            </a:r>
          </a:p>
          <a:p>
            <a:endParaRPr lang="en-US" dirty="0"/>
          </a:p>
          <a:p>
            <a:r>
              <a:rPr lang="en-US" dirty="0"/>
              <a:t>Mass – The greater the mass of a moving object, the more kinetic energy it has.</a:t>
            </a:r>
          </a:p>
          <a:p>
            <a:endParaRPr lang="en-US" dirty="0"/>
          </a:p>
          <a:p>
            <a:r>
              <a:rPr lang="en-US" dirty="0"/>
              <a:t>Kinetic energy depends on both mass and velocity.</a:t>
            </a:r>
          </a:p>
        </p:txBody>
      </p:sp>
    </p:spTree>
    <p:extLst>
      <p:ext uri="{BB962C8B-B14F-4D97-AF65-F5344CB8AC3E}">
        <p14:creationId xmlns:p14="http://schemas.microsoft.com/office/powerpoint/2010/main" val="42486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B54D-A47F-45C3-8AC4-ED455A81E7C3}"/>
              </a:ext>
            </a:extLst>
          </p:cNvPr>
          <p:cNvSpPr>
            <a:spLocks noGrp="1"/>
          </p:cNvSpPr>
          <p:nvPr>
            <p:ph type="title"/>
          </p:nvPr>
        </p:nvSpPr>
        <p:spPr>
          <a:solidFill>
            <a:srgbClr val="FF9900"/>
          </a:solidFill>
        </p:spPr>
        <p:txBody>
          <a:bodyPr/>
          <a:lstStyle/>
          <a:p>
            <a:r>
              <a:rPr lang="en-US" dirty="0"/>
              <a:t>Which affects kinetic energy more? Mass or Velocity and why?</a:t>
            </a:r>
          </a:p>
        </p:txBody>
      </p:sp>
      <p:sp>
        <p:nvSpPr>
          <p:cNvPr id="3" name="Content Placeholder 2">
            <a:extLst>
              <a:ext uri="{FF2B5EF4-FFF2-40B4-BE49-F238E27FC236}">
                <a16:creationId xmlns:a16="http://schemas.microsoft.com/office/drawing/2014/main" id="{4E59AF0F-0C96-4151-9446-6BC1FA32AEB4}"/>
              </a:ext>
            </a:extLst>
          </p:cNvPr>
          <p:cNvSpPr>
            <a:spLocks noGrp="1"/>
          </p:cNvSpPr>
          <p:nvPr>
            <p:ph idx="1"/>
          </p:nvPr>
        </p:nvSpPr>
        <p:spPr/>
        <p:txBody>
          <a:bodyPr/>
          <a:lstStyle/>
          <a:p>
            <a:r>
              <a:rPr lang="en-US" sz="5400" dirty="0"/>
              <a:t>Velocity has more of an affect on kinetic energy because the velocity is squared.</a:t>
            </a:r>
          </a:p>
        </p:txBody>
      </p:sp>
    </p:spTree>
    <p:extLst>
      <p:ext uri="{BB962C8B-B14F-4D97-AF65-F5344CB8AC3E}">
        <p14:creationId xmlns:p14="http://schemas.microsoft.com/office/powerpoint/2010/main" val="21469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92613F0A-727E-4F05-B815-F338782A92B2}"/>
              </a:ext>
            </a:extLst>
          </p:cNvPr>
          <p:cNvSpPr>
            <a:spLocks noGrp="1" noChangeArrowheads="1"/>
          </p:cNvSpPr>
          <p:nvPr>
            <p:ph type="title"/>
          </p:nvPr>
        </p:nvSpPr>
        <p:spPr>
          <a:solidFill>
            <a:srgbClr val="006600"/>
          </a:solidFill>
        </p:spPr>
        <p:txBody>
          <a:bodyPr/>
          <a:lstStyle/>
          <a:p>
            <a:pPr eaLnBrk="1" hangingPunct="1"/>
            <a:r>
              <a:rPr lang="en-US" altLang="en-US" b="1" dirty="0">
                <a:solidFill>
                  <a:schemeClr val="tx1"/>
                </a:solidFill>
                <a:latin typeface="Comic Sans MS" panose="030F0702030302020204" pitchFamily="66" charset="0"/>
              </a:rPr>
              <a:t>Examples of Kinetic Energy</a:t>
            </a:r>
          </a:p>
        </p:txBody>
      </p:sp>
      <p:sp>
        <p:nvSpPr>
          <p:cNvPr id="23555" name="Rectangle 12">
            <a:extLst>
              <a:ext uri="{FF2B5EF4-FFF2-40B4-BE49-F238E27FC236}">
                <a16:creationId xmlns:a16="http://schemas.microsoft.com/office/drawing/2014/main" id="{8CA2C3A3-9E13-43DB-B79C-78CB4B668123}"/>
              </a:ext>
            </a:extLst>
          </p:cNvPr>
          <p:cNvSpPr>
            <a:spLocks noGrp="1" noChangeArrowheads="1"/>
          </p:cNvSpPr>
          <p:nvPr>
            <p:ph type="body" sz="half" idx="1"/>
          </p:nvPr>
        </p:nvSpPr>
        <p:spPr/>
        <p:txBody>
          <a:bodyPr/>
          <a:lstStyle/>
          <a:p>
            <a:pPr eaLnBrk="1" hangingPunct="1">
              <a:lnSpc>
                <a:spcPct val="90000"/>
              </a:lnSpc>
            </a:pPr>
            <a:r>
              <a:rPr lang="en-US" altLang="en-US" sz="2800" dirty="0">
                <a:latin typeface="Comic Sans MS" panose="030F0702030302020204" pitchFamily="66" charset="0"/>
              </a:rPr>
              <a:t>Shooting a rubber band.</a:t>
            </a:r>
          </a:p>
          <a:p>
            <a:pPr eaLnBrk="1" hangingPunct="1">
              <a:lnSpc>
                <a:spcPct val="90000"/>
              </a:lnSpc>
              <a:buFontTx/>
              <a:buNone/>
            </a:pPr>
            <a:endParaRPr lang="en-US" altLang="en-US" sz="2800" dirty="0">
              <a:latin typeface="Comic Sans MS" panose="030F0702030302020204" pitchFamily="66" charset="0"/>
            </a:endParaRPr>
          </a:p>
          <a:p>
            <a:pPr eaLnBrk="1" hangingPunct="1">
              <a:lnSpc>
                <a:spcPct val="90000"/>
              </a:lnSpc>
            </a:pPr>
            <a:r>
              <a:rPr lang="en-US" altLang="en-US" sz="2800" dirty="0">
                <a:latin typeface="Comic Sans MS" panose="030F0702030302020204" pitchFamily="66" charset="0"/>
              </a:rPr>
              <a:t>Water falling over the fall.</a:t>
            </a:r>
          </a:p>
          <a:p>
            <a:pPr eaLnBrk="1" hangingPunct="1">
              <a:lnSpc>
                <a:spcPct val="90000"/>
              </a:lnSpc>
              <a:buFontTx/>
              <a:buNone/>
            </a:pPr>
            <a:endParaRPr lang="en-US" altLang="en-US" sz="2800" dirty="0">
              <a:latin typeface="Comic Sans MS" panose="030F0702030302020204" pitchFamily="66" charset="0"/>
            </a:endParaRPr>
          </a:p>
          <a:p>
            <a:pPr eaLnBrk="1" hangingPunct="1">
              <a:lnSpc>
                <a:spcPct val="90000"/>
              </a:lnSpc>
            </a:pPr>
            <a:r>
              <a:rPr lang="en-US" altLang="en-US" sz="2800" dirty="0">
                <a:latin typeface="Comic Sans MS" panose="030F0702030302020204" pitchFamily="66" charset="0"/>
              </a:rPr>
              <a:t>A Yo-Yo in motion.</a:t>
            </a:r>
          </a:p>
          <a:p>
            <a:pPr eaLnBrk="1" hangingPunct="1">
              <a:lnSpc>
                <a:spcPct val="90000"/>
              </a:lnSpc>
              <a:buFontTx/>
              <a:buNone/>
            </a:pPr>
            <a:endParaRPr lang="en-US" altLang="en-US" sz="2800" dirty="0">
              <a:latin typeface="Comic Sans MS" panose="030F0702030302020204" pitchFamily="66" charset="0"/>
            </a:endParaRPr>
          </a:p>
          <a:p>
            <a:pPr eaLnBrk="1" hangingPunct="1">
              <a:lnSpc>
                <a:spcPct val="90000"/>
              </a:lnSpc>
            </a:pPr>
            <a:r>
              <a:rPr lang="en-US" altLang="en-US" sz="2800" dirty="0">
                <a:latin typeface="Comic Sans MS" panose="030F0702030302020204" pitchFamily="66" charset="0"/>
              </a:rPr>
              <a:t>Releasing the arrow from the bow.</a:t>
            </a:r>
          </a:p>
          <a:p>
            <a:pPr eaLnBrk="1" hangingPunct="1">
              <a:lnSpc>
                <a:spcPct val="90000"/>
              </a:lnSpc>
            </a:pPr>
            <a:endParaRPr lang="en-US" altLang="en-US" sz="2800" dirty="0">
              <a:solidFill>
                <a:srgbClr val="CC66FF"/>
              </a:solidFill>
              <a:latin typeface="Comic Sans MS" panose="030F0702030302020204" pitchFamily="66" charset="0"/>
            </a:endParaRPr>
          </a:p>
        </p:txBody>
      </p:sp>
      <p:pic>
        <p:nvPicPr>
          <p:cNvPr id="23556" name="Picture 14" descr="MMj03652370000[1]">
            <a:extLst>
              <a:ext uri="{FF2B5EF4-FFF2-40B4-BE49-F238E27FC236}">
                <a16:creationId xmlns:a16="http://schemas.microsoft.com/office/drawing/2014/main" id="{D50D9549-0098-4FAC-885E-C407010477B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6" descr="MMj02838760000[1]">
            <a:extLst>
              <a:ext uri="{FF2B5EF4-FFF2-40B4-BE49-F238E27FC236}">
                <a16:creationId xmlns:a16="http://schemas.microsoft.com/office/drawing/2014/main" id="{A5D1D60C-9DD5-4D07-9FD1-D996BEBBBA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91001"/>
            <a:ext cx="1752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7" descr="MMAG00574_0000[1]">
            <a:extLst>
              <a:ext uri="{FF2B5EF4-FFF2-40B4-BE49-F238E27FC236}">
                <a16:creationId xmlns:a16="http://schemas.microsoft.com/office/drawing/2014/main" id="{F4FE84B8-1943-4014-90A9-5C74573D603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34401" y="4038601"/>
            <a:ext cx="18383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 descr="MMj02828660000[1]">
            <a:extLst>
              <a:ext uri="{FF2B5EF4-FFF2-40B4-BE49-F238E27FC236}">
                <a16:creationId xmlns:a16="http://schemas.microsoft.com/office/drawing/2014/main" id="{98DFE33F-E5E4-40AA-A2E6-1E9084F6560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801" y="1676400"/>
            <a:ext cx="2022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052955"/>
      </p:ext>
    </p:extLst>
  </p:cSld>
  <p:clrMapOvr>
    <a:masterClrMapping/>
  </p:clrMapOvr>
  <p:transition spd="slow">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94A8-987F-48FF-9D1D-4E3FD54827B6}"/>
              </a:ext>
            </a:extLst>
          </p:cNvPr>
          <p:cNvSpPr>
            <a:spLocks noGrp="1"/>
          </p:cNvSpPr>
          <p:nvPr>
            <p:ph type="title"/>
          </p:nvPr>
        </p:nvSpPr>
        <p:spPr>
          <a:solidFill>
            <a:srgbClr val="FF0000"/>
          </a:solidFill>
        </p:spPr>
        <p:txBody>
          <a:bodyPr/>
          <a:lstStyle/>
          <a:p>
            <a:r>
              <a:rPr lang="en-US" dirty="0"/>
              <a:t>Work</a:t>
            </a:r>
          </a:p>
        </p:txBody>
      </p:sp>
      <p:sp>
        <p:nvSpPr>
          <p:cNvPr id="3" name="Content Placeholder 2">
            <a:extLst>
              <a:ext uri="{FF2B5EF4-FFF2-40B4-BE49-F238E27FC236}">
                <a16:creationId xmlns:a16="http://schemas.microsoft.com/office/drawing/2014/main" id="{08A5C599-2157-48FB-86E5-AA3CE26494DB}"/>
              </a:ext>
            </a:extLst>
          </p:cNvPr>
          <p:cNvSpPr>
            <a:spLocks noGrp="1"/>
          </p:cNvSpPr>
          <p:nvPr>
            <p:ph idx="1"/>
          </p:nvPr>
        </p:nvSpPr>
        <p:spPr/>
        <p:txBody>
          <a:bodyPr/>
          <a:lstStyle/>
          <a:p>
            <a:r>
              <a:rPr lang="en-US" dirty="0"/>
              <a:t>The product of distance and the force in the direction an object moves.</a:t>
            </a:r>
          </a:p>
          <a:p>
            <a:endParaRPr lang="en-US" dirty="0"/>
          </a:p>
          <a:p>
            <a:r>
              <a:rPr lang="en-US" dirty="0"/>
              <a:t>Work = Force </a:t>
            </a:r>
            <a:r>
              <a:rPr lang="en-US"/>
              <a:t>x Distance</a:t>
            </a:r>
            <a:endParaRPr lang="en-US" dirty="0"/>
          </a:p>
        </p:txBody>
      </p:sp>
    </p:spTree>
    <p:extLst>
      <p:ext uri="{BB962C8B-B14F-4D97-AF65-F5344CB8AC3E}">
        <p14:creationId xmlns:p14="http://schemas.microsoft.com/office/powerpoint/2010/main" val="161741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E9B0925-6B55-4C8B-B82C-EA6073AB4AA5}"/>
              </a:ext>
            </a:extLst>
          </p:cNvPr>
          <p:cNvSpPr>
            <a:spLocks noGrp="1" noChangeArrowheads="1"/>
          </p:cNvSpPr>
          <p:nvPr>
            <p:ph type="title"/>
          </p:nvPr>
        </p:nvSpPr>
        <p:spPr>
          <a:solidFill>
            <a:srgbClr val="FFFF00"/>
          </a:solidFill>
        </p:spPr>
        <p:txBody>
          <a:bodyPr/>
          <a:lstStyle/>
          <a:p>
            <a:r>
              <a:rPr lang="en-US" altLang="en-US" sz="4000" b="1">
                <a:solidFill>
                  <a:schemeClr val="tx1"/>
                </a:solidFill>
                <a:latin typeface="Castellar" panose="020A0402060406010301" pitchFamily="18" charset="0"/>
              </a:rPr>
              <a:t>Potential vs. Kinetic:</a:t>
            </a:r>
          </a:p>
        </p:txBody>
      </p:sp>
      <p:pic>
        <p:nvPicPr>
          <p:cNvPr id="73735" name="Picture 7" descr="roller coaster">
            <a:extLst>
              <a:ext uri="{FF2B5EF4-FFF2-40B4-BE49-F238E27FC236}">
                <a16:creationId xmlns:a16="http://schemas.microsoft.com/office/drawing/2014/main" id="{08493DCD-73F8-4CA9-B12F-27A08898C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2078039"/>
            <a:ext cx="4152900" cy="4725987"/>
          </a:xfrm>
          <a:prstGeom prst="rect">
            <a:avLst/>
          </a:prstGeom>
          <a:noFill/>
          <a:extLst>
            <a:ext uri="{909E8E84-426E-40DD-AFC4-6F175D3DCCD1}">
              <a14:hiddenFill xmlns:a14="http://schemas.microsoft.com/office/drawing/2010/main">
                <a:solidFill>
                  <a:srgbClr val="FFFFFF"/>
                </a:solidFill>
              </a14:hiddenFill>
            </a:ext>
          </a:extLst>
        </p:spPr>
      </p:pic>
      <p:sp>
        <p:nvSpPr>
          <p:cNvPr id="73737" name="Text Box 9">
            <a:extLst>
              <a:ext uri="{FF2B5EF4-FFF2-40B4-BE49-F238E27FC236}">
                <a16:creationId xmlns:a16="http://schemas.microsoft.com/office/drawing/2014/main" id="{49141B41-040B-483D-AEF3-AE5358E36F49}"/>
              </a:ext>
            </a:extLst>
          </p:cNvPr>
          <p:cNvSpPr txBox="1">
            <a:spLocks noChangeArrowheads="1"/>
          </p:cNvSpPr>
          <p:nvPr/>
        </p:nvSpPr>
        <p:spPr bwMode="auto">
          <a:xfrm>
            <a:off x="3935413" y="1657350"/>
            <a:ext cx="2736850" cy="915988"/>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t>The Roller Coaster has </a:t>
            </a:r>
          </a:p>
          <a:p>
            <a:pPr algn="ctr" eaLnBrk="0" hangingPunct="0"/>
            <a:r>
              <a:rPr lang="en-US" altLang="en-US" b="1"/>
              <a:t>potential energy at the </a:t>
            </a:r>
          </a:p>
          <a:p>
            <a:pPr algn="ctr" eaLnBrk="0" hangingPunct="0"/>
            <a:r>
              <a:rPr lang="en-US" altLang="en-US" b="1"/>
              <a:t>top of the hill</a:t>
            </a:r>
          </a:p>
        </p:txBody>
      </p:sp>
      <p:sp>
        <p:nvSpPr>
          <p:cNvPr id="73738" name="Text Box 10">
            <a:extLst>
              <a:ext uri="{FF2B5EF4-FFF2-40B4-BE49-F238E27FC236}">
                <a16:creationId xmlns:a16="http://schemas.microsoft.com/office/drawing/2014/main" id="{D6AFEE89-A9DA-45CD-96A4-5E787C468F18}"/>
              </a:ext>
            </a:extLst>
          </p:cNvPr>
          <p:cNvSpPr txBox="1">
            <a:spLocks noChangeArrowheads="1"/>
          </p:cNvSpPr>
          <p:nvPr/>
        </p:nvSpPr>
        <p:spPr bwMode="auto">
          <a:xfrm>
            <a:off x="1716089" y="5903914"/>
            <a:ext cx="3082925" cy="669925"/>
          </a:xfrm>
          <a:prstGeom prst="rect">
            <a:avLst/>
          </a:prstGeom>
          <a:solidFill>
            <a:srgbClr val="66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t>But it has Kinetic energy </a:t>
            </a:r>
          </a:p>
          <a:p>
            <a:pPr algn="ctr" eaLnBrk="0" hangingPunct="0"/>
            <a:r>
              <a:rPr lang="en-US" altLang="en-US" b="1"/>
              <a:t>when it rolls down the hill!</a:t>
            </a:r>
          </a:p>
        </p:txBody>
      </p:sp>
      <p:sp>
        <p:nvSpPr>
          <p:cNvPr id="73739" name="Text Box 11">
            <a:extLst>
              <a:ext uri="{FF2B5EF4-FFF2-40B4-BE49-F238E27FC236}">
                <a16:creationId xmlns:a16="http://schemas.microsoft.com/office/drawing/2014/main" id="{335FC89B-FE07-4494-87D0-A83727560BD4}"/>
              </a:ext>
            </a:extLst>
          </p:cNvPr>
          <p:cNvSpPr txBox="1">
            <a:spLocks noChangeArrowheads="1"/>
          </p:cNvSpPr>
          <p:nvPr/>
        </p:nvSpPr>
        <p:spPr bwMode="auto">
          <a:xfrm>
            <a:off x="6816725" y="2214563"/>
            <a:ext cx="3689350" cy="6413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solidFill>
                  <a:schemeClr val="bg1"/>
                </a:solidFill>
              </a:rPr>
              <a:t>The rocket has potential energy </a:t>
            </a:r>
          </a:p>
          <a:p>
            <a:pPr algn="ctr" eaLnBrk="0" hangingPunct="0"/>
            <a:r>
              <a:rPr lang="en-US" altLang="en-US" b="1">
                <a:solidFill>
                  <a:schemeClr val="bg1"/>
                </a:solidFill>
              </a:rPr>
              <a:t>when the fuel hasn’t been lit</a:t>
            </a:r>
          </a:p>
        </p:txBody>
      </p:sp>
      <p:sp>
        <p:nvSpPr>
          <p:cNvPr id="73740" name="Text Box 12">
            <a:extLst>
              <a:ext uri="{FF2B5EF4-FFF2-40B4-BE49-F238E27FC236}">
                <a16:creationId xmlns:a16="http://schemas.microsoft.com/office/drawing/2014/main" id="{19F5321E-BC27-4DA4-847B-5919AD410901}"/>
              </a:ext>
            </a:extLst>
          </p:cNvPr>
          <p:cNvSpPr txBox="1">
            <a:spLocks noChangeArrowheads="1"/>
          </p:cNvSpPr>
          <p:nvPr/>
        </p:nvSpPr>
        <p:spPr bwMode="auto">
          <a:xfrm>
            <a:off x="7040563" y="2962275"/>
            <a:ext cx="3257550" cy="915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b="1">
                <a:solidFill>
                  <a:srgbClr val="FF0000"/>
                </a:solidFill>
              </a:rPr>
              <a:t>The rocket has Kinetic </a:t>
            </a:r>
          </a:p>
          <a:p>
            <a:pPr algn="ctr" eaLnBrk="0" hangingPunct="0"/>
            <a:r>
              <a:rPr lang="en-US" altLang="en-US" b="1">
                <a:solidFill>
                  <a:srgbClr val="FF0000"/>
                </a:solidFill>
              </a:rPr>
              <a:t>energy when it’s fuel is </a:t>
            </a:r>
          </a:p>
          <a:p>
            <a:pPr algn="ctr" eaLnBrk="0" hangingPunct="0"/>
            <a:r>
              <a:rPr lang="en-US" altLang="en-US" b="1">
                <a:solidFill>
                  <a:srgbClr val="FF0000"/>
                </a:solidFill>
              </a:rPr>
              <a:t>lit and it flies through the air</a:t>
            </a:r>
          </a:p>
        </p:txBody>
      </p:sp>
      <p:sp>
        <p:nvSpPr>
          <p:cNvPr id="73742" name="AutoShape 14">
            <a:extLst>
              <a:ext uri="{FF2B5EF4-FFF2-40B4-BE49-F238E27FC236}">
                <a16:creationId xmlns:a16="http://schemas.microsoft.com/office/drawing/2014/main" id="{2CAEF92A-5C7E-4F53-BD14-9521B2837410}"/>
              </a:ext>
            </a:extLst>
          </p:cNvPr>
          <p:cNvSpPr>
            <a:spLocks noChangeArrowheads="1"/>
          </p:cNvSpPr>
          <p:nvPr/>
        </p:nvSpPr>
        <p:spPr bwMode="auto">
          <a:xfrm>
            <a:off x="5375276" y="3338514"/>
            <a:ext cx="2430463" cy="1800225"/>
          </a:xfrm>
          <a:prstGeom prst="wedgeEllipseCallout">
            <a:avLst>
              <a:gd name="adj1" fmla="val 72532"/>
              <a:gd name="adj2" fmla="val 5317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Wow!</a:t>
            </a:r>
          </a:p>
          <a:p>
            <a:pPr algn="ctr"/>
            <a:r>
              <a:rPr lang="en-US" altLang="en-US"/>
              <a:t>There’s a lot of potential energy in this sucker!</a:t>
            </a:r>
          </a:p>
        </p:txBody>
      </p:sp>
      <p:pic>
        <p:nvPicPr>
          <p:cNvPr id="73746" name="Picture 18">
            <a:hlinkClick r:id="" action="ppaction://media"/>
            <a:extLst>
              <a:ext uri="{FF2B5EF4-FFF2-40B4-BE49-F238E27FC236}">
                <a16:creationId xmlns:a16="http://schemas.microsoft.com/office/drawing/2014/main" id="{1FDEC24E-3109-4F5A-9B2B-DAEC8DA1DD5A}"/>
              </a:ext>
            </a:extLst>
          </p:cNvPr>
          <p:cNvPicPr>
            <a:picLocks noRot="1" noChangeAspect="1" noChangeArrowheads="1"/>
          </p:cNvPicPr>
          <p:nvPr>
            <a:wavAudioFile r:embed="rId1" name="rocket.wav"/>
          </p:nvPr>
        </p:nvPicPr>
        <p:blipFill>
          <a:blip r:embed="rId5">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73748" name="Rectangle 20">
            <a:extLst>
              <a:ext uri="{FF2B5EF4-FFF2-40B4-BE49-F238E27FC236}">
                <a16:creationId xmlns:a16="http://schemas.microsoft.com/office/drawing/2014/main" id="{CFA3BA83-99E2-456A-9B4C-2C05E7934AD5}"/>
              </a:ext>
            </a:extLst>
          </p:cNvPr>
          <p:cNvSpPr>
            <a:spLocks noChangeArrowheads="1"/>
          </p:cNvSpPr>
          <p:nvPr/>
        </p:nvSpPr>
        <p:spPr bwMode="auto">
          <a:xfrm>
            <a:off x="9291638" y="4598988"/>
            <a:ext cx="360362" cy="2520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9" name="Line 21">
            <a:extLst>
              <a:ext uri="{FF2B5EF4-FFF2-40B4-BE49-F238E27FC236}">
                <a16:creationId xmlns:a16="http://schemas.microsoft.com/office/drawing/2014/main" id="{22E3DE5C-E06E-416E-9E49-1EC1778E3270}"/>
              </a:ext>
            </a:extLst>
          </p:cNvPr>
          <p:cNvSpPr>
            <a:spLocks noChangeShapeType="1"/>
          </p:cNvSpPr>
          <p:nvPr/>
        </p:nvSpPr>
        <p:spPr bwMode="auto">
          <a:xfrm>
            <a:off x="8886826" y="4868863"/>
            <a:ext cx="4048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Line 22">
            <a:extLst>
              <a:ext uri="{FF2B5EF4-FFF2-40B4-BE49-F238E27FC236}">
                <a16:creationId xmlns:a16="http://schemas.microsoft.com/office/drawing/2014/main" id="{ECD40A85-E9E5-4B06-A340-7BF18970DF51}"/>
              </a:ext>
            </a:extLst>
          </p:cNvPr>
          <p:cNvSpPr>
            <a:spLocks noChangeShapeType="1"/>
          </p:cNvSpPr>
          <p:nvPr/>
        </p:nvSpPr>
        <p:spPr bwMode="auto">
          <a:xfrm>
            <a:off x="9291638" y="4598988"/>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Line 23">
            <a:extLst>
              <a:ext uri="{FF2B5EF4-FFF2-40B4-BE49-F238E27FC236}">
                <a16:creationId xmlns:a16="http://schemas.microsoft.com/office/drawing/2014/main" id="{36825A0A-7E47-4F3A-8171-ABB3B9439454}"/>
              </a:ext>
            </a:extLst>
          </p:cNvPr>
          <p:cNvSpPr>
            <a:spLocks noChangeShapeType="1"/>
          </p:cNvSpPr>
          <p:nvPr/>
        </p:nvSpPr>
        <p:spPr bwMode="auto">
          <a:xfrm>
            <a:off x="9291638" y="5048251"/>
            <a:ext cx="360362"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Line 24">
            <a:extLst>
              <a:ext uri="{FF2B5EF4-FFF2-40B4-BE49-F238E27FC236}">
                <a16:creationId xmlns:a16="http://schemas.microsoft.com/office/drawing/2014/main" id="{C18E2E57-ACA6-4822-8A86-9C7DBD5F9C6C}"/>
              </a:ext>
            </a:extLst>
          </p:cNvPr>
          <p:cNvSpPr>
            <a:spLocks noChangeShapeType="1"/>
          </p:cNvSpPr>
          <p:nvPr/>
        </p:nvSpPr>
        <p:spPr bwMode="auto">
          <a:xfrm>
            <a:off x="9291638" y="5499101"/>
            <a:ext cx="360362"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3" name="Line 25">
            <a:extLst>
              <a:ext uri="{FF2B5EF4-FFF2-40B4-BE49-F238E27FC236}">
                <a16:creationId xmlns:a16="http://schemas.microsoft.com/office/drawing/2014/main" id="{BC48F38E-FBA0-4D5D-8E4E-7D53D2C9AFCF}"/>
              </a:ext>
            </a:extLst>
          </p:cNvPr>
          <p:cNvSpPr>
            <a:spLocks noChangeShapeType="1"/>
          </p:cNvSpPr>
          <p:nvPr/>
        </p:nvSpPr>
        <p:spPr bwMode="auto">
          <a:xfrm>
            <a:off x="9291638" y="59039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6">
            <a:extLst>
              <a:ext uri="{FF2B5EF4-FFF2-40B4-BE49-F238E27FC236}">
                <a16:creationId xmlns:a16="http://schemas.microsoft.com/office/drawing/2014/main" id="{EF84B401-2B7B-482E-A4B5-7A6DC9C43EF6}"/>
              </a:ext>
            </a:extLst>
          </p:cNvPr>
          <p:cNvSpPr>
            <a:spLocks noChangeShapeType="1"/>
          </p:cNvSpPr>
          <p:nvPr/>
        </p:nvSpPr>
        <p:spPr bwMode="auto">
          <a:xfrm>
            <a:off x="9291638" y="635476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7">
            <a:extLst>
              <a:ext uri="{FF2B5EF4-FFF2-40B4-BE49-F238E27FC236}">
                <a16:creationId xmlns:a16="http://schemas.microsoft.com/office/drawing/2014/main" id="{0100E572-09ED-4DD4-BD6C-298D9529BAEB}"/>
              </a:ext>
            </a:extLst>
          </p:cNvPr>
          <p:cNvSpPr>
            <a:spLocks noChangeShapeType="1"/>
          </p:cNvSpPr>
          <p:nvPr/>
        </p:nvSpPr>
        <p:spPr bwMode="auto">
          <a:xfrm>
            <a:off x="9291638" y="6759576"/>
            <a:ext cx="360362"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8">
            <a:extLst>
              <a:ext uri="{FF2B5EF4-FFF2-40B4-BE49-F238E27FC236}">
                <a16:creationId xmlns:a16="http://schemas.microsoft.com/office/drawing/2014/main" id="{4688686E-30B5-44A3-9DEF-3D6F82E2EB95}"/>
              </a:ext>
            </a:extLst>
          </p:cNvPr>
          <p:cNvSpPr>
            <a:spLocks noChangeShapeType="1"/>
          </p:cNvSpPr>
          <p:nvPr/>
        </p:nvSpPr>
        <p:spPr bwMode="auto">
          <a:xfrm flipH="1">
            <a:off x="9291638" y="4598988"/>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Line 29">
            <a:extLst>
              <a:ext uri="{FF2B5EF4-FFF2-40B4-BE49-F238E27FC236}">
                <a16:creationId xmlns:a16="http://schemas.microsoft.com/office/drawing/2014/main" id="{C32CC3B9-6107-49F6-8396-A60DCFB938F2}"/>
              </a:ext>
            </a:extLst>
          </p:cNvPr>
          <p:cNvSpPr>
            <a:spLocks noChangeShapeType="1"/>
          </p:cNvSpPr>
          <p:nvPr/>
        </p:nvSpPr>
        <p:spPr bwMode="auto">
          <a:xfrm flipH="1">
            <a:off x="9291638" y="4959351"/>
            <a:ext cx="360362"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Line 30">
            <a:extLst>
              <a:ext uri="{FF2B5EF4-FFF2-40B4-BE49-F238E27FC236}">
                <a16:creationId xmlns:a16="http://schemas.microsoft.com/office/drawing/2014/main" id="{02117B2E-74C6-4235-8DE8-5B5A623BAF12}"/>
              </a:ext>
            </a:extLst>
          </p:cNvPr>
          <p:cNvSpPr>
            <a:spLocks noChangeShapeType="1"/>
          </p:cNvSpPr>
          <p:nvPr/>
        </p:nvSpPr>
        <p:spPr bwMode="auto">
          <a:xfrm flipH="1">
            <a:off x="9291638" y="536416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9" name="Line 31">
            <a:extLst>
              <a:ext uri="{FF2B5EF4-FFF2-40B4-BE49-F238E27FC236}">
                <a16:creationId xmlns:a16="http://schemas.microsoft.com/office/drawing/2014/main" id="{506721C5-E3C6-47C6-9C5C-8FC06C25E583}"/>
              </a:ext>
            </a:extLst>
          </p:cNvPr>
          <p:cNvSpPr>
            <a:spLocks noChangeShapeType="1"/>
          </p:cNvSpPr>
          <p:nvPr/>
        </p:nvSpPr>
        <p:spPr bwMode="auto">
          <a:xfrm flipH="1">
            <a:off x="9291638" y="5813426"/>
            <a:ext cx="360362"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0" name="Line 32">
            <a:extLst>
              <a:ext uri="{FF2B5EF4-FFF2-40B4-BE49-F238E27FC236}">
                <a16:creationId xmlns:a16="http://schemas.microsoft.com/office/drawing/2014/main" id="{E4F65496-B49D-475A-BA27-B1C8B2AAE714}"/>
              </a:ext>
            </a:extLst>
          </p:cNvPr>
          <p:cNvSpPr>
            <a:spLocks noChangeShapeType="1"/>
          </p:cNvSpPr>
          <p:nvPr/>
        </p:nvSpPr>
        <p:spPr bwMode="auto">
          <a:xfrm flipH="1">
            <a:off x="9291638" y="6218238"/>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1" name="Line 33">
            <a:extLst>
              <a:ext uri="{FF2B5EF4-FFF2-40B4-BE49-F238E27FC236}">
                <a16:creationId xmlns:a16="http://schemas.microsoft.com/office/drawing/2014/main" id="{7B93128C-89A9-45E0-AC22-732147F98EDD}"/>
              </a:ext>
            </a:extLst>
          </p:cNvPr>
          <p:cNvSpPr>
            <a:spLocks noChangeShapeType="1"/>
          </p:cNvSpPr>
          <p:nvPr/>
        </p:nvSpPr>
        <p:spPr bwMode="auto">
          <a:xfrm flipH="1">
            <a:off x="9291638" y="6669088"/>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3744" name="Picture 16" descr="MCj04348160000[1]">
            <a:extLst>
              <a:ext uri="{FF2B5EF4-FFF2-40B4-BE49-F238E27FC236}">
                <a16:creationId xmlns:a16="http://schemas.microsoft.com/office/drawing/2014/main" id="{8F30504E-9279-419D-8613-C2A301981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75" y="5943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3743" name="Rectangle 15">
            <a:extLst>
              <a:ext uri="{FF2B5EF4-FFF2-40B4-BE49-F238E27FC236}">
                <a16:creationId xmlns:a16="http://schemas.microsoft.com/office/drawing/2014/main" id="{BC0079E4-BCB1-478A-8019-A271DBAFF3E3}"/>
              </a:ext>
            </a:extLst>
          </p:cNvPr>
          <p:cNvSpPr>
            <a:spLocks noChangeArrowheads="1"/>
          </p:cNvSpPr>
          <p:nvPr/>
        </p:nvSpPr>
        <p:spPr bwMode="auto">
          <a:xfrm>
            <a:off x="7716838" y="6219826"/>
            <a:ext cx="1574800" cy="900113"/>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3741" name="Picture 13" descr="MCj03710780000[1]">
            <a:extLst>
              <a:ext uri="{FF2B5EF4-FFF2-40B4-BE49-F238E27FC236}">
                <a16:creationId xmlns:a16="http://schemas.microsoft.com/office/drawing/2014/main" id="{F79CB46C-DDC7-46B4-BE26-E4E159BFD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528487">
            <a:off x="7466013" y="4854576"/>
            <a:ext cx="1855788" cy="1525587"/>
          </a:xfrm>
          <a:prstGeom prst="rect">
            <a:avLst/>
          </a:prstGeom>
          <a:noFill/>
          <a:extLst>
            <a:ext uri="{909E8E84-426E-40DD-AFC4-6F175D3DCCD1}">
              <a14:hiddenFill xmlns:a14="http://schemas.microsoft.com/office/drawing/2010/main">
                <a:solidFill>
                  <a:srgbClr val="FFFFFF"/>
                </a:solidFill>
              </a14:hiddenFill>
            </a:ext>
          </a:extLst>
        </p:spPr>
      </p:pic>
      <p:sp>
        <p:nvSpPr>
          <p:cNvPr id="73762" name="Rectangle 34">
            <a:extLst>
              <a:ext uri="{FF2B5EF4-FFF2-40B4-BE49-F238E27FC236}">
                <a16:creationId xmlns:a16="http://schemas.microsoft.com/office/drawing/2014/main" id="{0DDB57B7-6597-4CCD-B2FE-74F698C64EE9}"/>
              </a:ext>
            </a:extLst>
          </p:cNvPr>
          <p:cNvSpPr>
            <a:spLocks noChangeArrowheads="1"/>
          </p:cNvSpPr>
          <p:nvPr/>
        </p:nvSpPr>
        <p:spPr bwMode="auto">
          <a:xfrm>
            <a:off x="2540000" y="2438401"/>
            <a:ext cx="541338" cy="3159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3" name="Line 35">
            <a:extLst>
              <a:ext uri="{FF2B5EF4-FFF2-40B4-BE49-F238E27FC236}">
                <a16:creationId xmlns:a16="http://schemas.microsoft.com/office/drawing/2014/main" id="{5E1FA50B-32B3-4B9A-AB3B-C718D431ACFB}"/>
              </a:ext>
            </a:extLst>
          </p:cNvPr>
          <p:cNvSpPr>
            <a:spLocks noChangeShapeType="1"/>
          </p:cNvSpPr>
          <p:nvPr/>
        </p:nvSpPr>
        <p:spPr bwMode="auto">
          <a:xfrm flipH="1">
            <a:off x="3216276" y="2303464"/>
            <a:ext cx="809625" cy="180975"/>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5" name="Rectangle 37">
            <a:extLst>
              <a:ext uri="{FF2B5EF4-FFF2-40B4-BE49-F238E27FC236}">
                <a16:creationId xmlns:a16="http://schemas.microsoft.com/office/drawing/2014/main" id="{2EA711E1-85CB-41D8-8D1E-36BF771F7F3C}"/>
              </a:ext>
            </a:extLst>
          </p:cNvPr>
          <p:cNvSpPr>
            <a:spLocks noChangeArrowheads="1"/>
          </p:cNvSpPr>
          <p:nvPr/>
        </p:nvSpPr>
        <p:spPr bwMode="auto">
          <a:xfrm rot="3222182">
            <a:off x="3868739" y="3181351"/>
            <a:ext cx="541337" cy="3159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3767" name="MS900074949[1].wav">
            <a:hlinkClick r:id="" action="ppaction://media"/>
            <a:extLst>
              <a:ext uri="{FF2B5EF4-FFF2-40B4-BE49-F238E27FC236}">
                <a16:creationId xmlns:a16="http://schemas.microsoft.com/office/drawing/2014/main" id="{DB6F10C5-ADA5-4142-947E-8E7D31A586C2}"/>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5781675" y="6399213"/>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528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dissolve">
                                      <p:cBhvr>
                                        <p:cTn id="7" dur="500"/>
                                        <p:tgtEl>
                                          <p:spTgt spid="73737"/>
                                        </p:tgtEl>
                                      </p:cBhvr>
                                    </p:animEffect>
                                  </p:childTnLst>
                                </p:cTn>
                              </p:par>
                              <p:par>
                                <p:cTn id="8" presetID="22" presetClass="entr" presetSubtype="2" fill="hold" nodeType="withEffect">
                                  <p:stCondLst>
                                    <p:cond delay="0"/>
                                  </p:stCondLst>
                                  <p:childTnLst>
                                    <p:set>
                                      <p:cBhvr>
                                        <p:cTn id="9" dur="1" fill="hold">
                                          <p:stCondLst>
                                            <p:cond delay="0"/>
                                          </p:stCondLst>
                                        </p:cTn>
                                        <p:tgtEl>
                                          <p:spTgt spid="73763"/>
                                        </p:tgtEl>
                                        <p:attrNameLst>
                                          <p:attrName>style.visibility</p:attrName>
                                        </p:attrNameLst>
                                      </p:cBhvr>
                                      <p:to>
                                        <p:strVal val="visible"/>
                                      </p:to>
                                    </p:set>
                                    <p:animEffect transition="in" filter="wipe(right)">
                                      <p:cBhvr>
                                        <p:cTn id="10" dur="500"/>
                                        <p:tgtEl>
                                          <p:spTgt spid="73763"/>
                                        </p:tgtEl>
                                      </p:cBhvr>
                                    </p:animEffect>
                                  </p:childTnLst>
                                </p:cTn>
                              </p:par>
                              <p:par>
                                <p:cTn id="11" presetID="10" presetClass="entr" presetSubtype="0" fill="hold" nodeType="withEffect">
                                  <p:stCondLst>
                                    <p:cond delay="0"/>
                                  </p:stCondLst>
                                  <p:childTnLst>
                                    <p:set>
                                      <p:cBhvr>
                                        <p:cTn id="12" dur="1" fill="hold">
                                          <p:stCondLst>
                                            <p:cond delay="0"/>
                                          </p:stCondLst>
                                        </p:cTn>
                                        <p:tgtEl>
                                          <p:spTgt spid="73762"/>
                                        </p:tgtEl>
                                        <p:attrNameLst>
                                          <p:attrName>style.visibility</p:attrName>
                                        </p:attrNameLst>
                                      </p:cBhvr>
                                      <p:to>
                                        <p:strVal val="visible"/>
                                      </p:to>
                                    </p:set>
                                    <p:animEffect transition="in" filter="fade">
                                      <p:cBhvr>
                                        <p:cTn id="13" dur="1000"/>
                                        <p:tgtEl>
                                          <p:spTgt spid="737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1000"/>
                                        <p:tgtEl>
                                          <p:spTgt spid="73762"/>
                                        </p:tgtEl>
                                      </p:cBhvr>
                                    </p:animEffect>
                                    <p:set>
                                      <p:cBhvr>
                                        <p:cTn id="18" dur="1" fill="hold">
                                          <p:stCondLst>
                                            <p:cond delay="999"/>
                                          </p:stCondLst>
                                        </p:cTn>
                                        <p:tgtEl>
                                          <p:spTgt spid="7376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73737"/>
                                        </p:tgtEl>
                                      </p:cBhvr>
                                    </p:animEffect>
                                    <p:set>
                                      <p:cBhvr>
                                        <p:cTn id="21" dur="1" fill="hold">
                                          <p:stCondLst>
                                            <p:cond delay="1999"/>
                                          </p:stCondLst>
                                        </p:cTn>
                                        <p:tgtEl>
                                          <p:spTgt spid="7373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73763"/>
                                        </p:tgtEl>
                                      </p:cBhvr>
                                    </p:animEffect>
                                    <p:set>
                                      <p:cBhvr>
                                        <p:cTn id="24" dur="1" fill="hold">
                                          <p:stCondLst>
                                            <p:cond delay="1999"/>
                                          </p:stCondLst>
                                        </p:cTn>
                                        <p:tgtEl>
                                          <p:spTgt spid="7376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3765"/>
                                        </p:tgtEl>
                                        <p:attrNameLst>
                                          <p:attrName>style.visibility</p:attrName>
                                        </p:attrNameLst>
                                      </p:cBhvr>
                                      <p:to>
                                        <p:strVal val="visible"/>
                                      </p:to>
                                    </p:set>
                                    <p:animEffect transition="in" filter="fade">
                                      <p:cBhvr>
                                        <p:cTn id="27" dur="500"/>
                                        <p:tgtEl>
                                          <p:spTgt spid="73765"/>
                                        </p:tgtEl>
                                      </p:cBhvr>
                                    </p:animEffect>
                                  </p:childTnLst>
                                </p:cTn>
                              </p:par>
                              <p:par>
                                <p:cTn id="28" presetID="63" presetClass="path" presetSubtype="0" accel="50000" fill="hold" nodeType="withEffect">
                                  <p:stCondLst>
                                    <p:cond delay="0"/>
                                  </p:stCondLst>
                                  <p:childTnLst>
                                    <p:animMotion origin="layout" path="M 2.5E-6 4.77336E-6 L 0.24844 0.62303 " pathEditMode="relative" rAng="0" ptsTypes="AA">
                                      <p:cBhvr>
                                        <p:cTn id="29" dur="3000" fill="hold"/>
                                        <p:tgtEl>
                                          <p:spTgt spid="73765"/>
                                        </p:tgtEl>
                                        <p:attrNameLst>
                                          <p:attrName>ppt_x</p:attrName>
                                          <p:attrName>ppt_y</p:attrName>
                                        </p:attrNameLst>
                                      </p:cBhvr>
                                      <p:rCtr x="12413" y="31152"/>
                                    </p:animMotion>
                                  </p:childTnLst>
                                </p:cTn>
                              </p:par>
                              <p:par>
                                <p:cTn id="30" presetID="1" presetClass="mediacall" presetSubtype="0" fill="hold" nodeType="withEffect">
                                  <p:stCondLst>
                                    <p:cond delay="0"/>
                                  </p:stCondLst>
                                  <p:childTnLst>
                                    <p:cmd type="call" cmd="playFrom(0.0)">
                                      <p:cBhvr>
                                        <p:cTn id="31" dur="18733" fill="hold"/>
                                        <p:tgtEl>
                                          <p:spTgt spid="73767"/>
                                        </p:tgtEl>
                                      </p:cBhvr>
                                    </p:cmd>
                                  </p:childTnLst>
                                </p:cTn>
                              </p:par>
                              <p:par>
                                <p:cTn id="32" presetID="17" presetClass="entr" presetSubtype="10" fill="hold" grpId="0" nodeType="withEffect">
                                  <p:stCondLst>
                                    <p:cond delay="0"/>
                                  </p:stCondLst>
                                  <p:childTnLst>
                                    <p:set>
                                      <p:cBhvr>
                                        <p:cTn id="33" dur="1" fill="hold">
                                          <p:stCondLst>
                                            <p:cond delay="0"/>
                                          </p:stCondLst>
                                        </p:cTn>
                                        <p:tgtEl>
                                          <p:spTgt spid="73738"/>
                                        </p:tgtEl>
                                        <p:attrNameLst>
                                          <p:attrName>style.visibility</p:attrName>
                                        </p:attrNameLst>
                                      </p:cBhvr>
                                      <p:to>
                                        <p:strVal val="visible"/>
                                      </p:to>
                                    </p:set>
                                    <p:anim calcmode="lin" valueType="num">
                                      <p:cBhvr>
                                        <p:cTn id="34" dur="500" fill="hold"/>
                                        <p:tgtEl>
                                          <p:spTgt spid="73738"/>
                                        </p:tgtEl>
                                        <p:attrNameLst>
                                          <p:attrName>ppt_w</p:attrName>
                                        </p:attrNameLst>
                                      </p:cBhvr>
                                      <p:tavLst>
                                        <p:tav tm="0">
                                          <p:val>
                                            <p:fltVal val="0"/>
                                          </p:val>
                                        </p:tav>
                                        <p:tav tm="100000">
                                          <p:val>
                                            <p:strVal val="#ppt_w"/>
                                          </p:val>
                                        </p:tav>
                                      </p:tavLst>
                                    </p:anim>
                                    <p:anim calcmode="lin" valueType="num">
                                      <p:cBhvr>
                                        <p:cTn id="35" dur="500" fill="hold"/>
                                        <p:tgtEl>
                                          <p:spTgt spid="73738"/>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73739"/>
                                        </p:tgtEl>
                                        <p:attrNameLst>
                                          <p:attrName>style.visibility</p:attrName>
                                        </p:attrNameLst>
                                      </p:cBhvr>
                                      <p:to>
                                        <p:strVal val="visible"/>
                                      </p:to>
                                    </p:set>
                                    <p:anim calcmode="lin" valueType="num">
                                      <p:cBhvr>
                                        <p:cTn id="40" dur="500" fill="hold"/>
                                        <p:tgtEl>
                                          <p:spTgt spid="73739"/>
                                        </p:tgtEl>
                                        <p:attrNameLst>
                                          <p:attrName>ppt_w</p:attrName>
                                        </p:attrNameLst>
                                      </p:cBhvr>
                                      <p:tavLst>
                                        <p:tav tm="0">
                                          <p:val>
                                            <p:fltVal val="0"/>
                                          </p:val>
                                        </p:tav>
                                        <p:tav tm="100000">
                                          <p:val>
                                            <p:strVal val="#ppt_w"/>
                                          </p:val>
                                        </p:tav>
                                      </p:tavLst>
                                    </p:anim>
                                    <p:anim calcmode="lin" valueType="num">
                                      <p:cBhvr>
                                        <p:cTn id="41" dur="500" fill="hold"/>
                                        <p:tgtEl>
                                          <p:spTgt spid="7373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73742"/>
                                        </p:tgtEl>
                                        <p:attrNameLst>
                                          <p:attrName>style.visibility</p:attrName>
                                        </p:attrNameLst>
                                      </p:cBhvr>
                                      <p:to>
                                        <p:strVal val="visible"/>
                                      </p:to>
                                    </p:set>
                                    <p:anim calcmode="lin" valueType="num">
                                      <p:cBhvr>
                                        <p:cTn id="44" dur="500" fill="hold"/>
                                        <p:tgtEl>
                                          <p:spTgt spid="73742"/>
                                        </p:tgtEl>
                                        <p:attrNameLst>
                                          <p:attrName>ppt_w</p:attrName>
                                        </p:attrNameLst>
                                      </p:cBhvr>
                                      <p:tavLst>
                                        <p:tav tm="0">
                                          <p:val>
                                            <p:fltVal val="0"/>
                                          </p:val>
                                        </p:tav>
                                        <p:tav tm="100000">
                                          <p:val>
                                            <p:strVal val="#ppt_w"/>
                                          </p:val>
                                        </p:tav>
                                      </p:tavLst>
                                    </p:anim>
                                    <p:anim calcmode="lin" valueType="num">
                                      <p:cBhvr>
                                        <p:cTn id="45" dur="500" fill="hold"/>
                                        <p:tgtEl>
                                          <p:spTgt spid="73742"/>
                                        </p:tgtEl>
                                        <p:attrNameLst>
                                          <p:attrName>ppt_h</p:attrName>
                                        </p:attrNameLst>
                                      </p:cBhvr>
                                      <p:tavLst>
                                        <p:tav tm="0">
                                          <p:val>
                                            <p:fltVal val="0"/>
                                          </p:val>
                                        </p:tav>
                                        <p:tav tm="100000">
                                          <p:val>
                                            <p:strVal val="#ppt_h"/>
                                          </p:val>
                                        </p:tav>
                                      </p:tavLst>
                                    </p:anim>
                                  </p:childTnLst>
                                </p:cTn>
                              </p:par>
                              <p:par>
                                <p:cTn id="46" presetID="22" presetClass="entr" presetSubtype="4" fill="hold" nodeType="withEffect">
                                  <p:stCondLst>
                                    <p:cond delay="0"/>
                                  </p:stCondLst>
                                  <p:childTnLst>
                                    <p:set>
                                      <p:cBhvr>
                                        <p:cTn id="47" dur="1" fill="hold">
                                          <p:stCondLst>
                                            <p:cond delay="0"/>
                                          </p:stCondLst>
                                        </p:cTn>
                                        <p:tgtEl>
                                          <p:spTgt spid="73741"/>
                                        </p:tgtEl>
                                        <p:attrNameLst>
                                          <p:attrName>style.visibility</p:attrName>
                                        </p:attrNameLst>
                                      </p:cBhvr>
                                      <p:to>
                                        <p:strVal val="visible"/>
                                      </p:to>
                                    </p:set>
                                    <p:animEffect transition="in" filter="wipe(down)">
                                      <p:cBhvr>
                                        <p:cTn id="48" dur="500"/>
                                        <p:tgtEl>
                                          <p:spTgt spid="7374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fill="hold" nodeType="clickEffect">
                                  <p:stCondLst>
                                    <p:cond delay="0"/>
                                  </p:stCondLst>
                                  <p:childTnLst>
                                    <p:animMotion origin="layout" path="M 3.05556E-6 -3.86679E-6 L -0.00018 -0.94149 " pathEditMode="relative" rAng="0" ptsTypes="AA">
                                      <p:cBhvr>
                                        <p:cTn id="52" dur="1500" fill="hold"/>
                                        <p:tgtEl>
                                          <p:spTgt spid="73741"/>
                                        </p:tgtEl>
                                        <p:attrNameLst>
                                          <p:attrName>ppt_x</p:attrName>
                                          <p:attrName>ppt_y</p:attrName>
                                        </p:attrNameLst>
                                      </p:cBhvr>
                                      <p:rCtr x="-17" y="-47086"/>
                                    </p:animMotion>
                                  </p:childTnLst>
                                </p:cTn>
                              </p:par>
                              <p:par>
                                <p:cTn id="53" presetID="17" presetClass="entr" presetSubtype="10" fill="hold" nodeType="withEffect">
                                  <p:stCondLst>
                                    <p:cond delay="0"/>
                                  </p:stCondLst>
                                  <p:childTnLst>
                                    <p:set>
                                      <p:cBhvr>
                                        <p:cTn id="54" dur="1" fill="hold">
                                          <p:stCondLst>
                                            <p:cond delay="0"/>
                                          </p:stCondLst>
                                        </p:cTn>
                                        <p:tgtEl>
                                          <p:spTgt spid="73744"/>
                                        </p:tgtEl>
                                        <p:attrNameLst>
                                          <p:attrName>style.visibility</p:attrName>
                                        </p:attrNameLst>
                                      </p:cBhvr>
                                      <p:to>
                                        <p:strVal val="visible"/>
                                      </p:to>
                                    </p:set>
                                    <p:anim calcmode="lin" valueType="num">
                                      <p:cBhvr>
                                        <p:cTn id="55" dur="500" fill="hold"/>
                                        <p:tgtEl>
                                          <p:spTgt spid="73744"/>
                                        </p:tgtEl>
                                        <p:attrNameLst>
                                          <p:attrName>ppt_w</p:attrName>
                                        </p:attrNameLst>
                                      </p:cBhvr>
                                      <p:tavLst>
                                        <p:tav tm="0">
                                          <p:val>
                                            <p:fltVal val="0"/>
                                          </p:val>
                                        </p:tav>
                                        <p:tav tm="100000">
                                          <p:val>
                                            <p:strVal val="#ppt_w"/>
                                          </p:val>
                                        </p:tav>
                                      </p:tavLst>
                                    </p:anim>
                                    <p:anim calcmode="lin" valueType="num">
                                      <p:cBhvr>
                                        <p:cTn id="56" dur="500" fill="hold"/>
                                        <p:tgtEl>
                                          <p:spTgt spid="73744"/>
                                        </p:tgtEl>
                                        <p:attrNameLst>
                                          <p:attrName>ppt_h</p:attrName>
                                        </p:attrNameLst>
                                      </p:cBhvr>
                                      <p:tavLst>
                                        <p:tav tm="0">
                                          <p:val>
                                            <p:strVal val="#ppt_h"/>
                                          </p:val>
                                        </p:tav>
                                        <p:tav tm="100000">
                                          <p:val>
                                            <p:strVal val="#ppt_h"/>
                                          </p:val>
                                        </p:tav>
                                      </p:tavLst>
                                    </p:anim>
                                  </p:childTnLst>
                                </p:cTn>
                              </p:par>
                              <p:par>
                                <p:cTn id="57" presetID="64" presetClass="path" presetSubtype="0" fill="hold" nodeType="withEffect">
                                  <p:stCondLst>
                                    <p:cond delay="0"/>
                                  </p:stCondLst>
                                  <p:childTnLst>
                                    <p:animMotion origin="layout" path="M -0.00156 0.04139 L -0.01476 -1.15403 " pathEditMode="relative" rAng="0" ptsTypes="AA">
                                      <p:cBhvr>
                                        <p:cTn id="58" dur="1800" fill="hold"/>
                                        <p:tgtEl>
                                          <p:spTgt spid="73744"/>
                                        </p:tgtEl>
                                        <p:attrNameLst>
                                          <p:attrName>ppt_x</p:attrName>
                                          <p:attrName>ppt_y</p:attrName>
                                        </p:attrNameLst>
                                      </p:cBhvr>
                                      <p:rCtr x="-660" y="-59783"/>
                                    </p:animMotion>
                                  </p:childTnLst>
                                </p:cTn>
                              </p:par>
                              <p:par>
                                <p:cTn id="59" presetID="1" presetClass="mediacall" presetSubtype="0" fill="hold" nodeType="withEffect">
                                  <p:stCondLst>
                                    <p:cond delay="0"/>
                                  </p:stCondLst>
                                  <p:childTnLst>
                                    <p:cmd type="call" cmd="playFrom(0.0)">
                                      <p:cBhvr>
                                        <p:cTn id="60" dur="2452" fill="hold"/>
                                        <p:tgtEl>
                                          <p:spTgt spid="73746"/>
                                        </p:tgtEl>
                                      </p:cBhvr>
                                    </p:cmd>
                                  </p:childTnLst>
                                </p:cTn>
                              </p:par>
                              <p:par>
                                <p:cTn id="61" presetID="10" presetClass="exit" presetSubtype="0" fill="hold" grpId="1" nodeType="withEffect">
                                  <p:stCondLst>
                                    <p:cond delay="0"/>
                                  </p:stCondLst>
                                  <p:childTnLst>
                                    <p:animEffect transition="out" filter="fade">
                                      <p:cBhvr>
                                        <p:cTn id="62" dur="500"/>
                                        <p:tgtEl>
                                          <p:spTgt spid="73742"/>
                                        </p:tgtEl>
                                      </p:cBhvr>
                                    </p:animEffect>
                                    <p:set>
                                      <p:cBhvr>
                                        <p:cTn id="63" dur="1" fill="hold">
                                          <p:stCondLst>
                                            <p:cond delay="499"/>
                                          </p:stCondLst>
                                        </p:cTn>
                                        <p:tgtEl>
                                          <p:spTgt spid="73742"/>
                                        </p:tgtEl>
                                        <p:attrNameLst>
                                          <p:attrName>style.visibility</p:attrName>
                                        </p:attrNameLst>
                                      </p:cBhvr>
                                      <p:to>
                                        <p:strVal val="hidden"/>
                                      </p:to>
                                    </p:set>
                                  </p:childTnLst>
                                </p:cTn>
                              </p:par>
                              <p:par>
                                <p:cTn id="64" presetID="55" presetClass="entr" presetSubtype="0" fill="hold" grpId="0" nodeType="withEffect">
                                  <p:stCondLst>
                                    <p:cond delay="0"/>
                                  </p:stCondLst>
                                  <p:childTnLst>
                                    <p:set>
                                      <p:cBhvr>
                                        <p:cTn id="65" dur="1" fill="hold">
                                          <p:stCondLst>
                                            <p:cond delay="0"/>
                                          </p:stCondLst>
                                        </p:cTn>
                                        <p:tgtEl>
                                          <p:spTgt spid="73740"/>
                                        </p:tgtEl>
                                        <p:attrNameLst>
                                          <p:attrName>style.visibility</p:attrName>
                                        </p:attrNameLst>
                                      </p:cBhvr>
                                      <p:to>
                                        <p:strVal val="visible"/>
                                      </p:to>
                                    </p:set>
                                    <p:anim calcmode="lin" valueType="num">
                                      <p:cBhvr>
                                        <p:cTn id="66" dur="1000" fill="hold"/>
                                        <p:tgtEl>
                                          <p:spTgt spid="73740"/>
                                        </p:tgtEl>
                                        <p:attrNameLst>
                                          <p:attrName>ppt_w</p:attrName>
                                        </p:attrNameLst>
                                      </p:cBhvr>
                                      <p:tavLst>
                                        <p:tav tm="0">
                                          <p:val>
                                            <p:strVal val="#ppt_w*0.70"/>
                                          </p:val>
                                        </p:tav>
                                        <p:tav tm="100000">
                                          <p:val>
                                            <p:strVal val="#ppt_w"/>
                                          </p:val>
                                        </p:tav>
                                      </p:tavLst>
                                    </p:anim>
                                    <p:anim calcmode="lin" valueType="num">
                                      <p:cBhvr>
                                        <p:cTn id="67" dur="1000" fill="hold"/>
                                        <p:tgtEl>
                                          <p:spTgt spid="73740"/>
                                        </p:tgtEl>
                                        <p:attrNameLst>
                                          <p:attrName>ppt_h</p:attrName>
                                        </p:attrNameLst>
                                      </p:cBhvr>
                                      <p:tavLst>
                                        <p:tav tm="0">
                                          <p:val>
                                            <p:strVal val="#ppt_h"/>
                                          </p:val>
                                        </p:tav>
                                        <p:tav tm="100000">
                                          <p:val>
                                            <p:strVal val="#ppt_h"/>
                                          </p:val>
                                        </p:tav>
                                      </p:tavLst>
                                    </p:anim>
                                    <p:animEffect transition="in" filter="fade">
                                      <p:cBhvr>
                                        <p:cTn id="68" dur="10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9" fill="hold" display="0">
                  <p:stCondLst>
                    <p:cond delay="indefinite"/>
                  </p:stCondLst>
                  <p:endCondLst>
                    <p:cond evt="onNext" delay="0">
                      <p:tgtEl>
                        <p:sldTgt/>
                      </p:tgtEl>
                    </p:cond>
                    <p:cond evt="onPrev" delay="0">
                      <p:tgtEl>
                        <p:sldTgt/>
                      </p:tgtEl>
                    </p:cond>
                    <p:cond evt="onStopAudio" delay="0">
                      <p:tgtEl>
                        <p:sldTgt/>
                      </p:tgtEl>
                    </p:cond>
                  </p:endCondLst>
                </p:cTn>
                <p:tgtEl>
                  <p:spTgt spid="73746"/>
                </p:tgtEl>
              </p:cMediaNode>
            </p:audio>
            <p:audio>
              <p:cMediaNode showWhenStopped="0">
                <p:cTn id="70" fill="hold" display="0">
                  <p:stCondLst>
                    <p:cond delay="indefinite"/>
                  </p:stCondLst>
                  <p:endCondLst>
                    <p:cond evt="onNext" delay="0">
                      <p:tgtEl>
                        <p:sldTgt/>
                      </p:tgtEl>
                    </p:cond>
                    <p:cond evt="onPrev" delay="0">
                      <p:tgtEl>
                        <p:sldTgt/>
                      </p:tgtEl>
                    </p:cond>
                    <p:cond evt="onStopAudio" delay="0">
                      <p:tgtEl>
                        <p:sldTgt/>
                      </p:tgtEl>
                    </p:cond>
                  </p:endCondLst>
                </p:cTn>
                <p:tgtEl>
                  <p:spTgt spid="73767"/>
                </p:tgtEl>
              </p:cMediaNode>
            </p:audio>
          </p:childTnLst>
        </p:cTn>
      </p:par>
    </p:tnLst>
    <p:bldLst>
      <p:bldP spid="73737" grpId="0" animBg="1"/>
      <p:bldP spid="73737" grpId="1" animBg="1"/>
      <p:bldP spid="73738" grpId="0" animBg="1"/>
      <p:bldP spid="73739" grpId="0" animBg="1"/>
      <p:bldP spid="73740" grpId="0" animBg="1"/>
      <p:bldP spid="73742" grpId="0" animBg="1"/>
      <p:bldP spid="73742"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7C7C418-E2B6-46ED-96CE-7DDC65D3D0A2}"/>
              </a:ext>
            </a:extLst>
          </p:cNvPr>
          <p:cNvSpPr>
            <a:spLocks noGrp="1" noChangeArrowheads="1"/>
          </p:cNvSpPr>
          <p:nvPr>
            <p:ph type="title"/>
          </p:nvPr>
        </p:nvSpPr>
        <p:spPr>
          <a:xfrm>
            <a:off x="1524000" y="381000"/>
            <a:ext cx="8458200" cy="1143000"/>
          </a:xfrm>
        </p:spPr>
        <p:txBody>
          <a:bodyPr/>
          <a:lstStyle/>
          <a:p>
            <a:pPr algn="l" eaLnBrk="1" hangingPunct="1">
              <a:defRPr/>
            </a:pPr>
            <a:r>
              <a:rPr lang="en-US">
                <a:effectLst>
                  <a:outerShdw blurRad="38100" dist="38100" dir="2700000" algn="tl">
                    <a:srgbClr val="FFFFFF"/>
                  </a:outerShdw>
                </a:effectLst>
                <a:latin typeface="Snap ITC" pitchFamily="82" charset="0"/>
              </a:rPr>
              <a:t>     </a:t>
            </a:r>
            <a:r>
              <a:rPr lang="en-US" b="1">
                <a:solidFill>
                  <a:srgbClr val="00FF99"/>
                </a:solidFill>
                <a:effectLst>
                  <a:outerShdw blurRad="38100" dist="38100" dir="2700000" algn="tl">
                    <a:srgbClr val="FFFFFF"/>
                  </a:outerShdw>
                </a:effectLst>
                <a:latin typeface="Comic Sans MS" pitchFamily="66" charset="0"/>
              </a:rPr>
              <a:t>POTENTIAL ENERGY</a:t>
            </a:r>
          </a:p>
        </p:txBody>
      </p:sp>
      <p:pic>
        <p:nvPicPr>
          <p:cNvPr id="25603" name="Picture 3" descr="Peslope">
            <a:extLst>
              <a:ext uri="{FF2B5EF4-FFF2-40B4-BE49-F238E27FC236}">
                <a16:creationId xmlns:a16="http://schemas.microsoft.com/office/drawing/2014/main" id="{E28405F3-F434-498A-9DF6-FAF17E4D41F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85976"/>
            <a:ext cx="9144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AG00477_">
            <a:extLst>
              <a:ext uri="{FF2B5EF4-FFF2-40B4-BE49-F238E27FC236}">
                <a16:creationId xmlns:a16="http://schemas.microsoft.com/office/drawing/2014/main" id="{72826643-922C-4AC5-820A-7A012480337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57200"/>
            <a:ext cx="22860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3BB3B244-16AD-4E68-850B-125639BF61B7}"/>
              </a:ext>
            </a:extLst>
          </p:cNvPr>
          <p:cNvSpPr txBox="1">
            <a:spLocks noChangeArrowheads="1"/>
          </p:cNvSpPr>
          <p:nvPr/>
        </p:nvSpPr>
        <p:spPr bwMode="auto">
          <a:xfrm>
            <a:off x="6477000" y="2895601"/>
            <a:ext cx="2743200" cy="519113"/>
          </a:xfrm>
          <a:prstGeom prst="rect">
            <a:avLst/>
          </a:prstGeom>
          <a:noFill/>
          <a:ln w="12700" cap="sq">
            <a:noFill/>
            <a:miter lim="800000"/>
            <a:headEnd type="none" w="sm" len="sm"/>
            <a:tailEnd type="none" w="sm" len="sm"/>
          </a:ln>
          <a:effectLst/>
        </p:spPr>
        <p:txBody>
          <a:bodyPr wrap="square">
            <a:spAutoFit/>
          </a:bodyPr>
          <a:lstStyle/>
          <a:p>
            <a:pPr eaLnBrk="1" hangingPunct="1">
              <a:defRPr/>
            </a:pPr>
            <a:r>
              <a:rPr lang="en-US" sz="2800" b="1">
                <a:solidFill>
                  <a:srgbClr val="FF0000"/>
                </a:solidFill>
                <a:effectLst>
                  <a:outerShdw blurRad="38100" dist="38100" dir="2700000" algn="tl">
                    <a:srgbClr val="FFFFFF"/>
                  </a:outerShdw>
                </a:effectLst>
                <a:latin typeface="Comic Sans MS" pitchFamily="66" charset="0"/>
              </a:rPr>
              <a:t>Most potential</a:t>
            </a:r>
          </a:p>
        </p:txBody>
      </p:sp>
      <p:sp>
        <p:nvSpPr>
          <p:cNvPr id="6150" name="Text Box 6">
            <a:extLst>
              <a:ext uri="{FF2B5EF4-FFF2-40B4-BE49-F238E27FC236}">
                <a16:creationId xmlns:a16="http://schemas.microsoft.com/office/drawing/2014/main" id="{2D8AF035-41EB-4B57-BE1A-7DE5F8F9602F}"/>
              </a:ext>
            </a:extLst>
          </p:cNvPr>
          <p:cNvSpPr txBox="1">
            <a:spLocks noChangeArrowheads="1"/>
          </p:cNvSpPr>
          <p:nvPr/>
        </p:nvSpPr>
        <p:spPr bwMode="auto">
          <a:xfrm>
            <a:off x="1524000" y="2251076"/>
            <a:ext cx="6324600" cy="519113"/>
          </a:xfrm>
          <a:prstGeom prst="rect">
            <a:avLst/>
          </a:prstGeom>
          <a:noFill/>
          <a:ln w="12700" cap="sq">
            <a:noFill/>
            <a:miter lim="800000"/>
            <a:headEnd type="none" w="sm" len="sm"/>
            <a:tailEnd type="none" w="sm" len="sm"/>
          </a:ln>
          <a:effectLst/>
        </p:spPr>
        <p:txBody>
          <a:bodyPr wrap="square">
            <a:spAutoFit/>
          </a:bodyPr>
          <a:lstStyle/>
          <a:p>
            <a:pPr eaLnBrk="1" hangingPunct="1">
              <a:defRPr/>
            </a:pPr>
            <a:r>
              <a:rPr lang="en-US" sz="2800">
                <a:solidFill>
                  <a:srgbClr val="CCFF99"/>
                </a:solidFill>
                <a:effectLst>
                  <a:outerShdw blurRad="38100" dist="38100" dir="2700000" algn="tl">
                    <a:srgbClr val="FFFFFF"/>
                  </a:outerShdw>
                </a:effectLst>
                <a:latin typeface="Comic Sans MS" pitchFamily="66" charset="0"/>
              </a:rPr>
              <a:t>Energy stored or held in readiness</a:t>
            </a:r>
          </a:p>
        </p:txBody>
      </p:sp>
    </p:spTree>
    <p:extLst>
      <p:ext uri="{BB962C8B-B14F-4D97-AF65-F5344CB8AC3E}">
        <p14:creationId xmlns:p14="http://schemas.microsoft.com/office/powerpoint/2010/main" val="190573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iterate type="wd">
                                    <p:tmPct val="100000"/>
                                  </p:iterate>
                                  <p:childTnLst>
                                    <p:set>
                                      <p:cBhvr>
                                        <p:cTn id="6" dur="1" fill="hold">
                                          <p:stCondLst>
                                            <p:cond delay="0"/>
                                          </p:stCondLst>
                                        </p:cTn>
                                        <p:tgtEl>
                                          <p:spTgt spid="6146"/>
                                        </p:tgtEl>
                                        <p:attrNameLst>
                                          <p:attrName>style.visibility</p:attrName>
                                        </p:attrNameLst>
                                      </p:cBhvr>
                                      <p:to>
                                        <p:strVal val="visible"/>
                                      </p:to>
                                    </p:set>
                                    <p:animEffect transition="in" filter="wipe(up)">
                                      <p:cBhvr>
                                        <p:cTn id="7" dur="300"/>
                                        <p:tgtEl>
                                          <p:spTgt spid="614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600"/>
                            </p:stCondLst>
                            <p:childTnLst>
                              <p:par>
                                <p:cTn id="9" presetID="3" presetClass="entr" presetSubtype="10" fill="hold" nodeType="afterEffect">
                                  <p:stCondLst>
                                    <p:cond delay="10000"/>
                                  </p:stCondLst>
                                  <p:childTnLst>
                                    <p:set>
                                      <p:cBhvr>
                                        <p:cTn id="10" dur="1" fill="hold">
                                          <p:stCondLst>
                                            <p:cond delay="0"/>
                                          </p:stCondLst>
                                        </p:cTn>
                                        <p:tgtEl>
                                          <p:spTgt spid="6148"/>
                                        </p:tgtEl>
                                        <p:attrNameLst>
                                          <p:attrName>style.visibility</p:attrName>
                                        </p:attrNameLst>
                                      </p:cBhvr>
                                      <p:to>
                                        <p:strVal val="visible"/>
                                      </p:to>
                                    </p:set>
                                    <p:animEffect transition="in" filter="blinds(horizontal)">
                                      <p:cBhvr>
                                        <p:cTn id="11" dur="500"/>
                                        <p:tgtEl>
                                          <p:spTgt spid="6148"/>
                                        </p:tgtEl>
                                      </p:cBhvr>
                                    </p:animEffec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par>
                          <p:cTn id="12" fill="hold" nodeType="afterGroup">
                            <p:stCondLst>
                              <p:cond delay="12100"/>
                            </p:stCondLst>
                            <p:childTnLst>
                              <p:par>
                                <p:cTn id="13" presetID="2" presetClass="entr" presetSubtype="8" fill="hold" grpId="0" nodeType="afterEffect">
                                  <p:stCondLst>
                                    <p:cond delay="3000"/>
                                  </p:stCondLst>
                                  <p:childTnLst>
                                    <p:set>
                                      <p:cBhvr>
                                        <p:cTn id="14" dur="1" fill="hold">
                                          <p:stCondLst>
                                            <p:cond delay="0"/>
                                          </p:stCondLst>
                                        </p:cTn>
                                        <p:tgtEl>
                                          <p:spTgt spid="6150"/>
                                        </p:tgtEl>
                                        <p:attrNameLst>
                                          <p:attrName>style.visibility</p:attrName>
                                        </p:attrNameLst>
                                      </p:cBhvr>
                                      <p:to>
                                        <p:strVal val="visible"/>
                                      </p:to>
                                    </p:set>
                                    <p:anim calcmode="lin" valueType="num">
                                      <p:cBhvr additive="base">
                                        <p:cTn id="15" dur="500" fill="hold"/>
                                        <p:tgtEl>
                                          <p:spTgt spid="6150"/>
                                        </p:tgtEl>
                                        <p:attrNameLst>
                                          <p:attrName>ppt_x</p:attrName>
                                        </p:attrNameLst>
                                      </p:cBhvr>
                                      <p:tavLst>
                                        <p:tav tm="0">
                                          <p:val>
                                            <p:strVal val="0-#ppt_w/2"/>
                                          </p:val>
                                        </p:tav>
                                        <p:tav tm="100000">
                                          <p:val>
                                            <p:strVal val="#ppt_x"/>
                                          </p:val>
                                        </p:tav>
                                      </p:tavLst>
                                    </p:anim>
                                    <p:anim calcmode="lin" valueType="num">
                                      <p:cBhvr additive="base">
                                        <p:cTn id="16" dur="500" fill="hold"/>
                                        <p:tgtEl>
                                          <p:spTgt spid="615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600"/>
                            </p:stCondLst>
                            <p:childTnLst>
                              <p:par>
                                <p:cTn id="18" presetID="7" presetClass="entr" presetSubtype="4" fill="hold" grpId="0" nodeType="afterEffect">
                                  <p:stCondLst>
                                    <p:cond delay="3000"/>
                                  </p:stCondLst>
                                  <p:iterate type="wd">
                                    <p:tmPct val="100000"/>
                                  </p:iterate>
                                  <p:childTnLst>
                                    <p:set>
                                      <p:cBhvr>
                                        <p:cTn id="19" dur="1" fill="hold">
                                          <p:stCondLst>
                                            <p:cond delay="0"/>
                                          </p:stCondLst>
                                        </p:cTn>
                                        <p:tgtEl>
                                          <p:spTgt spid="6149">
                                            <p:txEl>
                                              <p:pRg st="0" end="0"/>
                                            </p:txEl>
                                          </p:spTgt>
                                        </p:tgtEl>
                                        <p:attrNameLst>
                                          <p:attrName>style.visibility</p:attrName>
                                        </p:attrNameLst>
                                      </p:cBhvr>
                                      <p:to>
                                        <p:strVal val="visible"/>
                                      </p:to>
                                    </p:set>
                                    <p:anim calcmode="lin" valueType="num">
                                      <p:cBhvr additive="base">
                                        <p:cTn id="20" dur="10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9" grpId="0" build="p" autoUpdateAnimBg="0" rev="1" advAuto="3000"/>
      <p:bldP spid="615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5" name="Picture 2051" descr="skiing down a hill">
            <a:extLst>
              <a:ext uri="{FF2B5EF4-FFF2-40B4-BE49-F238E27FC236}">
                <a16:creationId xmlns:a16="http://schemas.microsoft.com/office/drawing/2014/main" id="{19B6CDA6-828B-4A35-B493-5236E31891C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908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052">
            <a:extLst>
              <a:ext uri="{FF2B5EF4-FFF2-40B4-BE49-F238E27FC236}">
                <a16:creationId xmlns:a16="http://schemas.microsoft.com/office/drawing/2014/main" id="{227F47CB-F2B8-4143-B265-9463208F3BB5}"/>
              </a:ext>
            </a:extLst>
          </p:cNvPr>
          <p:cNvSpPr>
            <a:spLocks noGrp="1" noChangeArrowheads="1"/>
          </p:cNvSpPr>
          <p:nvPr>
            <p:ph type="title"/>
          </p:nvPr>
        </p:nvSpPr>
        <p:spPr/>
        <p:txBody>
          <a:bodyPr/>
          <a:lstStyle/>
          <a:p>
            <a:pPr algn="l" eaLnBrk="1" hangingPunct="1"/>
            <a:r>
              <a:rPr lang="en-US" altLang="en-US" sz="3600" b="1">
                <a:latin typeface="Comic Sans MS" panose="030F0702030302020204" pitchFamily="66" charset="0"/>
              </a:rPr>
              <a:t>THE TRADE OFF Between Potential &amp; Kinetic Energy</a:t>
            </a:r>
          </a:p>
        </p:txBody>
      </p:sp>
      <p:sp>
        <p:nvSpPr>
          <p:cNvPr id="26628" name="Text Box 2053">
            <a:extLst>
              <a:ext uri="{FF2B5EF4-FFF2-40B4-BE49-F238E27FC236}">
                <a16:creationId xmlns:a16="http://schemas.microsoft.com/office/drawing/2014/main" id="{75CA8CBA-D2B7-4D62-ACC9-4309469ED270}"/>
              </a:ext>
            </a:extLst>
          </p:cNvPr>
          <p:cNvSpPr txBox="1">
            <a:spLocks noChangeArrowheads="1"/>
          </p:cNvSpPr>
          <p:nvPr/>
        </p:nvSpPr>
        <p:spPr bwMode="auto">
          <a:xfrm>
            <a:off x="9220200" y="2667000"/>
            <a:ext cx="1447800" cy="335476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     </a:t>
            </a:r>
          </a:p>
          <a:p>
            <a:pPr eaLnBrk="1" hangingPunct="1">
              <a:spcBef>
                <a:spcPct val="0"/>
              </a:spcBef>
              <a:buFontTx/>
              <a:buNone/>
            </a:pPr>
            <a:endParaRPr lang="en-US" altLang="en-US" sz="9600"/>
          </a:p>
          <a:p>
            <a:pPr eaLnBrk="1" hangingPunct="1">
              <a:spcBef>
                <a:spcPct val="0"/>
              </a:spcBef>
              <a:buFontTx/>
              <a:buNone/>
            </a:pPr>
            <a:endParaRPr lang="en-US" altLang="en-US" sz="1800"/>
          </a:p>
          <a:p>
            <a:pPr eaLnBrk="1" hangingPunct="1">
              <a:spcBef>
                <a:spcPct val="0"/>
              </a:spcBef>
              <a:buFontTx/>
              <a:buNone/>
            </a:pPr>
            <a:endParaRPr lang="en-US" altLang="en-US" sz="4000"/>
          </a:p>
          <a:p>
            <a:pPr eaLnBrk="1" hangingPunct="1">
              <a:spcBef>
                <a:spcPct val="0"/>
              </a:spcBef>
              <a:buFontTx/>
              <a:buNone/>
            </a:pPr>
            <a:endParaRPr lang="en-US" altLang="en-US" sz="4000"/>
          </a:p>
        </p:txBody>
      </p:sp>
    </p:spTree>
    <p:extLst>
      <p:ext uri="{BB962C8B-B14F-4D97-AF65-F5344CB8AC3E}">
        <p14:creationId xmlns:p14="http://schemas.microsoft.com/office/powerpoint/2010/main" val="277921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iterate type="wd">
                                    <p:tmPct val="100000"/>
                                  </p:iterate>
                                  <p:childTnLst>
                                    <p:set>
                                      <p:cBhvr>
                                        <p:cTn id="6" dur="1" fill="hold">
                                          <p:stCondLst>
                                            <p:cond delay="0"/>
                                          </p:stCondLst>
                                        </p:cTn>
                                        <p:tgtEl>
                                          <p:spTgt spid="28676"/>
                                        </p:tgtEl>
                                        <p:attrNameLst>
                                          <p:attrName>style.visibility</p:attrName>
                                        </p:attrNameLst>
                                      </p:cBhvr>
                                      <p:to>
                                        <p:strVal val="visible"/>
                                      </p:to>
                                    </p:set>
                                    <p:anim calcmode="lin" valueType="num">
                                      <p:cBhvr>
                                        <p:cTn id="7" dur="300" fill="hold"/>
                                        <p:tgtEl>
                                          <p:spTgt spid="28676"/>
                                        </p:tgtEl>
                                        <p:attrNameLst>
                                          <p:attrName>ppt_w</p:attrName>
                                        </p:attrNameLst>
                                      </p:cBhvr>
                                      <p:tavLst>
                                        <p:tav tm="0">
                                          <p:val>
                                            <p:fltVal val="0"/>
                                          </p:val>
                                        </p:tav>
                                        <p:tav tm="100000">
                                          <p:val>
                                            <p:strVal val="#ppt_w"/>
                                          </p:val>
                                        </p:tav>
                                      </p:tavLst>
                                    </p:anim>
                                    <p:anim calcmode="lin" valueType="num">
                                      <p:cBhvr>
                                        <p:cTn id="8" dur="300" fill="hold"/>
                                        <p:tgtEl>
                                          <p:spTgt spid="286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nodeType="afterGroup">
                            <p:stCondLst>
                              <p:cond delay="3400"/>
                            </p:stCondLst>
                            <p:childTnLst>
                              <p:par>
                                <p:cTn id="10" presetID="3" presetClass="entr" presetSubtype="10" fill="hold" nodeType="afterEffect">
                                  <p:stCondLst>
                                    <p:cond delay="2000"/>
                                  </p:stCondLst>
                                  <p:childTnLst>
                                    <p:set>
                                      <p:cBhvr>
                                        <p:cTn id="11" dur="1" fill="hold">
                                          <p:stCondLst>
                                            <p:cond delay="0"/>
                                          </p:stCondLst>
                                        </p:cTn>
                                        <p:tgtEl>
                                          <p:spTgt spid="28675"/>
                                        </p:tgtEl>
                                        <p:attrNameLst>
                                          <p:attrName>style.visibility</p:attrName>
                                        </p:attrNameLst>
                                      </p:cBhvr>
                                      <p:to>
                                        <p:strVal val="visible"/>
                                      </p:to>
                                    </p:set>
                                    <p:animEffect transition="in" filter="blinds(horizontal)">
                                      <p:cBhvr>
                                        <p:cTn id="12" dur="500"/>
                                        <p:tgtEl>
                                          <p:spTgt spid="28675"/>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xpotkin"/>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
        <p:nvSpPr>
          <p:cNvPr id="5" name="Rectangle 3"/>
          <p:cNvSpPr txBox="1">
            <a:spLocks noChangeArrowheads="1"/>
          </p:cNvSpPr>
          <p:nvPr/>
        </p:nvSpPr>
        <p:spPr bwMode="auto">
          <a:xfrm>
            <a:off x="1524000" y="0"/>
            <a:ext cx="2362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84" charset="2"/>
              <a:buChar char="¡"/>
              <a:tabLst/>
              <a:defRPr/>
            </a:pPr>
            <a:r>
              <a:rPr kumimoji="0" lang="en-US" sz="2500" b="0" i="0" u="none" strike="noStrike" kern="0" cap="none" spc="0" normalizeH="0" baseline="0" noProof="0">
                <a:ln>
                  <a:noFill/>
                </a:ln>
                <a:solidFill>
                  <a:schemeClr val="tx1"/>
                </a:solidFill>
                <a:effectLst/>
                <a:uLnTx/>
                <a:uFillTx/>
                <a:latin typeface="+mn-lt"/>
                <a:ea typeface="+mn-ea"/>
                <a:cs typeface="+mn-cs"/>
              </a:rPr>
              <a:t>As a basketball player throws the ball into the air, various energy conversions take place.</a:t>
            </a:r>
            <a:endParaRPr kumimoji="0" lang="en-US" sz="25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3747542" y="85061"/>
            <a:ext cx="4212236" cy="3827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6884582" y="6420037"/>
            <a:ext cx="4318937" cy="3827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21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837D2C-6671-4E35-BCFF-B6FA1D7EC23B}"/>
              </a:ext>
            </a:extLst>
          </p:cNvPr>
          <p:cNvSpPr>
            <a:spLocks noGrp="1" noChangeArrowheads="1"/>
          </p:cNvSpPr>
          <p:nvPr>
            <p:ph type="title"/>
          </p:nvPr>
        </p:nvSpPr>
        <p:spPr>
          <a:xfrm>
            <a:off x="1046922" y="291544"/>
            <a:ext cx="10058400" cy="1066800"/>
          </a:xfrm>
          <a:solidFill>
            <a:srgbClr val="FFC000"/>
          </a:solidFill>
        </p:spPr>
        <p:txBody>
          <a:bodyPr>
            <a:normAutofit/>
          </a:bodyPr>
          <a:lstStyle/>
          <a:p>
            <a:pPr eaLnBrk="1" hangingPunct="1"/>
            <a:r>
              <a:rPr lang="en-US" altLang="en-US" dirty="0">
                <a:solidFill>
                  <a:schemeClr val="tx1"/>
                </a:solidFill>
                <a:latin typeface="Comic Sans MS" panose="030F0702030302020204" pitchFamily="66" charset="0"/>
              </a:rPr>
              <a:t>Summary of What You’ve Learned..</a:t>
            </a:r>
          </a:p>
        </p:txBody>
      </p:sp>
      <p:sp>
        <p:nvSpPr>
          <p:cNvPr id="31747" name="Rectangle 3">
            <a:extLst>
              <a:ext uri="{FF2B5EF4-FFF2-40B4-BE49-F238E27FC236}">
                <a16:creationId xmlns:a16="http://schemas.microsoft.com/office/drawing/2014/main" id="{15AF24A2-12FE-4454-870C-A77B9C5EDD52}"/>
              </a:ext>
            </a:extLst>
          </p:cNvPr>
          <p:cNvSpPr>
            <a:spLocks noGrp="1" noChangeArrowheads="1"/>
          </p:cNvSpPr>
          <p:nvPr>
            <p:ph idx="1"/>
          </p:nvPr>
        </p:nvSpPr>
        <p:spPr/>
        <p:txBody>
          <a:bodyPr>
            <a:normAutofit/>
          </a:bodyPr>
          <a:lstStyle/>
          <a:p>
            <a:pPr algn="ctr" eaLnBrk="1" hangingPunct="1">
              <a:buFontTx/>
              <a:buNone/>
            </a:pPr>
            <a:r>
              <a:rPr lang="en-US" altLang="en-US" sz="2800" b="1">
                <a:latin typeface="Comic Sans MS" panose="030F0702030302020204" pitchFamily="66" charset="0"/>
              </a:rPr>
              <a:t>Example using a coin:</a:t>
            </a:r>
          </a:p>
          <a:p>
            <a:pPr eaLnBrk="1" hangingPunct="1"/>
            <a:r>
              <a:rPr lang="en-US" altLang="en-US" sz="2800" b="1">
                <a:latin typeface="Comic Sans MS" panose="030F0702030302020204" pitchFamily="66" charset="0"/>
              </a:rPr>
              <a:t>Holding a coin in you hand, alters the coins original position. </a:t>
            </a:r>
          </a:p>
          <a:p>
            <a:pPr eaLnBrk="1" hangingPunct="1"/>
            <a:r>
              <a:rPr lang="en-US" altLang="en-US" sz="2800" b="1">
                <a:latin typeface="Comic Sans MS" panose="030F0702030302020204" pitchFamily="66" charset="0"/>
              </a:rPr>
              <a:t>The coin has potential energy, because it has ability to do work.</a:t>
            </a:r>
          </a:p>
          <a:p>
            <a:pPr eaLnBrk="1" hangingPunct="1"/>
            <a:r>
              <a:rPr lang="en-US" altLang="en-US" sz="2800" b="1">
                <a:latin typeface="Comic Sans MS" panose="030F0702030302020204" pitchFamily="66" charset="0"/>
              </a:rPr>
              <a:t>Dropping the coin in the bank, changes the stored energy into motion.</a:t>
            </a:r>
          </a:p>
          <a:p>
            <a:pPr eaLnBrk="1" hangingPunct="1"/>
            <a:r>
              <a:rPr lang="en-US" altLang="en-US" sz="2800" b="1">
                <a:latin typeface="Comic Sans MS" panose="030F0702030302020204" pitchFamily="66" charset="0"/>
              </a:rPr>
              <a:t>This transfers the coin’s energy from potential to kinetic energy.</a:t>
            </a:r>
          </a:p>
          <a:p>
            <a:pPr eaLnBrk="1" hangingPunct="1"/>
            <a:endParaRPr lang="en-US" altLang="en-US" sz="2800" b="1">
              <a:solidFill>
                <a:srgbClr val="FF7415"/>
              </a:solidFill>
              <a:latin typeface="Comic Sans MS" panose="030F0702030302020204" pitchFamily="66" charset="0"/>
            </a:endParaRPr>
          </a:p>
        </p:txBody>
      </p:sp>
      <p:pic>
        <p:nvPicPr>
          <p:cNvPr id="27652" name="Picture 6" descr="MMj03097120000[1]">
            <a:extLst>
              <a:ext uri="{FF2B5EF4-FFF2-40B4-BE49-F238E27FC236}">
                <a16:creationId xmlns:a16="http://schemas.microsoft.com/office/drawing/2014/main" id="{D503D1DA-A0E1-4A66-8008-1CBEA038BF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59888" y="5257800"/>
            <a:ext cx="14081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61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770" decel="100000"/>
                                        <p:tgtEl>
                                          <p:spTgt spid="31746"/>
                                        </p:tgtEl>
                                      </p:cBhvr>
                                    </p:animEffect>
                                    <p:animScale>
                                      <p:cBhvr>
                                        <p:cTn id="8" dur="770" decel="100000"/>
                                        <p:tgtEl>
                                          <p:spTgt spid="31746"/>
                                        </p:tgtEl>
                                      </p:cBhvr>
                                      <p:from x="10000" y="10000"/>
                                      <p:to x="200000" y="450000"/>
                                    </p:animScale>
                                    <p:animScale>
                                      <p:cBhvr>
                                        <p:cTn id="9" dur="1230" accel="100000" fill="hold">
                                          <p:stCondLst>
                                            <p:cond delay="770"/>
                                          </p:stCondLst>
                                        </p:cTn>
                                        <p:tgtEl>
                                          <p:spTgt spid="31746"/>
                                        </p:tgtEl>
                                      </p:cBhvr>
                                      <p:from x="200000" y="450000"/>
                                      <p:to x="100000" y="100000"/>
                                    </p:animScale>
                                    <p:set>
                                      <p:cBhvr>
                                        <p:cTn id="10" dur="770" fill="hold"/>
                                        <p:tgtEl>
                                          <p:spTgt spid="31746"/>
                                        </p:tgtEl>
                                        <p:attrNameLst>
                                          <p:attrName>ppt_x</p:attrName>
                                        </p:attrNameLst>
                                      </p:cBhvr>
                                      <p:to>
                                        <p:strVal val="(0.5)"/>
                                      </p:to>
                                    </p:set>
                                    <p:anim from="(0.5)" to="(#ppt_x)" calcmode="lin" valueType="num">
                                      <p:cBhvr>
                                        <p:cTn id="11" dur="1230" accel="100000" fill="hold">
                                          <p:stCondLst>
                                            <p:cond delay="770"/>
                                          </p:stCondLst>
                                        </p:cTn>
                                        <p:tgtEl>
                                          <p:spTgt spid="31746"/>
                                        </p:tgtEl>
                                        <p:attrNameLst>
                                          <p:attrName>ppt_x</p:attrName>
                                        </p:attrNameLst>
                                      </p:cBhvr>
                                    </p:anim>
                                    <p:set>
                                      <p:cBhvr>
                                        <p:cTn id="12" dur="770" fill="hold"/>
                                        <p:tgtEl>
                                          <p:spTgt spid="31746"/>
                                        </p:tgtEl>
                                        <p:attrNameLst>
                                          <p:attrName>ppt_y</p:attrName>
                                        </p:attrNameLst>
                                      </p:cBhvr>
                                      <p:to>
                                        <p:strVal val="(#ppt_y+0.4)"/>
                                      </p:to>
                                    </p:set>
                                    <p:anim from="(#ppt_y+0.4)" to="(#ppt_y)" calcmode="lin" valueType="num">
                                      <p:cBhvr>
                                        <p:cTn id="13" dur="1230" accel="100000" fill="hold">
                                          <p:stCondLst>
                                            <p:cond delay="770"/>
                                          </p:stCondLst>
                                        </p:cTn>
                                        <p:tgtEl>
                                          <p:spTgt spid="3174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1747">
                                            <p:txEl>
                                              <p:pRg st="0" end="0"/>
                                            </p:txEl>
                                          </p:spTgt>
                                        </p:tgtEl>
                                        <p:attrNameLst>
                                          <p:attrName>style.visibility</p:attrName>
                                        </p:attrNameLst>
                                      </p:cBhvr>
                                      <p:to>
                                        <p:strVal val="visible"/>
                                      </p:to>
                                    </p:set>
                                    <p:anim calcmode="lin" valueType="num">
                                      <p:cBhvr additive="base">
                                        <p:cTn id="18"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1747">
                                            <p:txEl>
                                              <p:pRg st="1" end="1"/>
                                            </p:txEl>
                                          </p:spTgt>
                                        </p:tgtEl>
                                        <p:attrNameLst>
                                          <p:attrName>style.visibility</p:attrName>
                                        </p:attrNameLst>
                                      </p:cBhvr>
                                      <p:to>
                                        <p:strVal val="visible"/>
                                      </p:to>
                                    </p:set>
                                    <p:animEffect transition="in" filter="dissolve">
                                      <p:cBhvr>
                                        <p:cTn id="24" dur="500"/>
                                        <p:tgtEl>
                                          <p:spTgt spid="3174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1747">
                                            <p:txEl>
                                              <p:pRg st="2" end="2"/>
                                            </p:txEl>
                                          </p:spTgt>
                                        </p:tgtEl>
                                        <p:attrNameLst>
                                          <p:attrName>style.visibility</p:attrName>
                                        </p:attrNameLst>
                                      </p:cBhvr>
                                      <p:to>
                                        <p:strVal val="visible"/>
                                      </p:to>
                                    </p:set>
                                    <p:animEffect transition="in" filter="dissolve">
                                      <p:cBhvr>
                                        <p:cTn id="29" dur="500"/>
                                        <p:tgtEl>
                                          <p:spTgt spid="3174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1747">
                                            <p:txEl>
                                              <p:pRg st="3" end="3"/>
                                            </p:txEl>
                                          </p:spTgt>
                                        </p:tgtEl>
                                        <p:attrNameLst>
                                          <p:attrName>style.visibility</p:attrName>
                                        </p:attrNameLst>
                                      </p:cBhvr>
                                      <p:to>
                                        <p:strVal val="visible"/>
                                      </p:to>
                                    </p:set>
                                    <p:animEffect transition="in" filter="dissolve">
                                      <p:cBhvr>
                                        <p:cTn id="34" dur="500"/>
                                        <p:tgtEl>
                                          <p:spTgt spid="31747">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Effect transition="in" filter="dissolve">
                                      <p:cBhvr>
                                        <p:cTn id="39"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sz="4800" b="1" dirty="0"/>
              <a:t>Big Ideas </a:t>
            </a:r>
          </a:p>
        </p:txBody>
      </p:sp>
      <p:sp>
        <p:nvSpPr>
          <p:cNvPr id="3" name="Content Placeholder 2"/>
          <p:cNvSpPr>
            <a:spLocks noGrp="1"/>
          </p:cNvSpPr>
          <p:nvPr>
            <p:ph idx="1"/>
          </p:nvPr>
        </p:nvSpPr>
        <p:spPr/>
        <p:txBody>
          <a:bodyPr>
            <a:normAutofit/>
          </a:bodyPr>
          <a:lstStyle/>
          <a:p>
            <a:r>
              <a:rPr lang="en-US" sz="3600" dirty="0"/>
              <a:t>2 main types of energy: Kinetic and Potential</a:t>
            </a:r>
          </a:p>
          <a:p>
            <a:r>
              <a:rPr lang="en-US" sz="3600" dirty="0"/>
              <a:t>Kinetic energy is energy of motion and depends on mass and velocity.</a:t>
            </a:r>
          </a:p>
          <a:p>
            <a:r>
              <a:rPr lang="en-US" sz="3600" dirty="0"/>
              <a:t>Potential energy is stored energy</a:t>
            </a:r>
          </a:p>
          <a:p>
            <a:r>
              <a:rPr lang="en-US" sz="3600" dirty="0"/>
              <a:t>Potential energy has 2 types: Gravitational and Elastic</a:t>
            </a:r>
          </a:p>
          <a:p>
            <a:r>
              <a:rPr lang="en-US" sz="3600" dirty="0"/>
              <a:t>Gravitational potential energy depends on mass </a:t>
            </a:r>
            <a:r>
              <a:rPr lang="en-US" sz="3600"/>
              <a:t>and height.</a:t>
            </a:r>
            <a:endParaRPr lang="en-US" sz="3600" dirty="0"/>
          </a:p>
          <a:p>
            <a:pPr marL="0" indent="0">
              <a:buNone/>
            </a:pPr>
            <a:endParaRPr lang="en-US" sz="2400" dirty="0"/>
          </a:p>
        </p:txBody>
      </p:sp>
    </p:spTree>
    <p:extLst>
      <p:ext uri="{BB962C8B-B14F-4D97-AF65-F5344CB8AC3E}">
        <p14:creationId xmlns:p14="http://schemas.microsoft.com/office/powerpoint/2010/main" val="4084084270"/>
      </p:ext>
    </p:extLst>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EE006F6-C2A6-4FDD-805D-DED47EFAEB45}"/>
              </a:ext>
            </a:extLst>
          </p:cNvPr>
          <p:cNvSpPr>
            <a:spLocks noGrp="1" noChangeArrowheads="1"/>
          </p:cNvSpPr>
          <p:nvPr>
            <p:ph type="title"/>
          </p:nvPr>
        </p:nvSpPr>
        <p:spPr>
          <a:solidFill>
            <a:srgbClr val="FFFF00"/>
          </a:solidFill>
        </p:spPr>
        <p:txBody>
          <a:bodyPr/>
          <a:lstStyle/>
          <a:p>
            <a:pPr eaLnBrk="1" hangingPunct="1"/>
            <a:r>
              <a:rPr lang="en-US" altLang="en-US" sz="5400" b="1" dirty="0">
                <a:solidFill>
                  <a:schemeClr val="tx1"/>
                </a:solidFill>
                <a:latin typeface="Comic Sans MS" panose="030F0702030302020204" pitchFamily="66" charset="0"/>
              </a:rPr>
              <a:t>Definition of Energy…</a:t>
            </a:r>
          </a:p>
        </p:txBody>
      </p:sp>
      <p:sp>
        <p:nvSpPr>
          <p:cNvPr id="12296" name="Text Box 8">
            <a:extLst>
              <a:ext uri="{FF2B5EF4-FFF2-40B4-BE49-F238E27FC236}">
                <a16:creationId xmlns:a16="http://schemas.microsoft.com/office/drawing/2014/main" id="{2F319B09-3B9E-4AAA-BDB9-AC36C7D2BE87}"/>
              </a:ext>
            </a:extLst>
          </p:cNvPr>
          <p:cNvSpPr txBox="1">
            <a:spLocks noChangeArrowheads="1"/>
          </p:cNvSpPr>
          <p:nvPr/>
        </p:nvSpPr>
        <p:spPr bwMode="auto">
          <a:xfrm>
            <a:off x="1919288" y="1752601"/>
            <a:ext cx="84518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200" b="1" dirty="0">
                <a:latin typeface="Comic Sans MS" panose="030F0702030302020204" pitchFamily="66" charset="0"/>
              </a:rPr>
              <a:t>The ability or capacity to do work.</a:t>
            </a:r>
          </a:p>
          <a:p>
            <a:pPr algn="ctr" eaLnBrk="1" hangingPunct="1">
              <a:spcBef>
                <a:spcPct val="0"/>
              </a:spcBef>
              <a:buFontTx/>
              <a:buNone/>
            </a:pPr>
            <a:endParaRPr lang="en-US" altLang="en-US" sz="3200" dirty="0">
              <a:latin typeface="Comic Sans MS" panose="030F0702030302020204" pitchFamily="66" charset="0"/>
            </a:endParaRPr>
          </a:p>
          <a:p>
            <a:pPr algn="ctr" eaLnBrk="1" hangingPunct="1">
              <a:spcBef>
                <a:spcPct val="0"/>
              </a:spcBef>
              <a:buFontTx/>
              <a:buNone/>
            </a:pPr>
            <a:r>
              <a:rPr lang="en-US" altLang="en-US" sz="3200" dirty="0">
                <a:latin typeface="Comic Sans MS" panose="030F0702030302020204" pitchFamily="66" charset="0"/>
              </a:rPr>
              <a:t>Measured by the capability of doing work: </a:t>
            </a:r>
          </a:p>
          <a:p>
            <a:pPr algn="ctr" eaLnBrk="1" hangingPunct="1">
              <a:spcBef>
                <a:spcPct val="0"/>
              </a:spcBef>
              <a:buFontTx/>
              <a:buNone/>
            </a:pPr>
            <a:r>
              <a:rPr lang="en-US" altLang="en-US" sz="3200" dirty="0">
                <a:latin typeface="Comic Sans MS" panose="030F0702030302020204" pitchFamily="66" charset="0"/>
              </a:rPr>
              <a:t>potential energy </a:t>
            </a:r>
          </a:p>
          <a:p>
            <a:pPr algn="ctr" eaLnBrk="1" hangingPunct="1">
              <a:spcBef>
                <a:spcPct val="0"/>
              </a:spcBef>
              <a:buFontTx/>
              <a:buNone/>
            </a:pPr>
            <a:r>
              <a:rPr lang="en-US" altLang="en-US" sz="3200" i="1" dirty="0">
                <a:latin typeface="Comic Sans MS" panose="030F0702030302020204" pitchFamily="66" charset="0"/>
              </a:rPr>
              <a:t>or </a:t>
            </a:r>
          </a:p>
          <a:p>
            <a:pPr algn="ctr" eaLnBrk="1" hangingPunct="1">
              <a:spcBef>
                <a:spcPct val="0"/>
              </a:spcBef>
              <a:buFontTx/>
              <a:buNone/>
            </a:pPr>
            <a:r>
              <a:rPr lang="en-US" altLang="en-US" sz="3200" dirty="0">
                <a:latin typeface="Comic Sans MS" panose="030F0702030302020204" pitchFamily="66" charset="0"/>
              </a:rPr>
              <a:t>the conversion of this capability to motion:</a:t>
            </a:r>
            <a:r>
              <a:rPr lang="en-US" altLang="en-US" sz="3200" dirty="0"/>
              <a:t> </a:t>
            </a:r>
          </a:p>
          <a:p>
            <a:pPr algn="ctr" eaLnBrk="1" hangingPunct="1">
              <a:spcBef>
                <a:spcPct val="0"/>
              </a:spcBef>
              <a:buFontTx/>
              <a:buNone/>
            </a:pPr>
            <a:r>
              <a:rPr lang="en-US" altLang="en-US" sz="3200" dirty="0">
                <a:latin typeface="Comic Sans MS" panose="030F0702030302020204" pitchFamily="66" charset="0"/>
              </a:rPr>
              <a:t>kinetic energy.  </a:t>
            </a:r>
          </a:p>
        </p:txBody>
      </p:sp>
      <p:pic>
        <p:nvPicPr>
          <p:cNvPr id="9220" name="Picture 10" descr="MMj01630810000[1]">
            <a:extLst>
              <a:ext uri="{FF2B5EF4-FFF2-40B4-BE49-F238E27FC236}">
                <a16:creationId xmlns:a16="http://schemas.microsoft.com/office/drawing/2014/main" id="{30E2E766-4B03-4561-AA46-290EEB93AB1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5410200"/>
            <a:ext cx="11271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036277"/>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animEffect transition="in" filter="wipe(down)">
                                      <p:cBhvr>
                                        <p:cTn id="7" dur="500"/>
                                        <p:tgtEl>
                                          <p:spTgt spid="12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6">
                                            <p:txEl>
                                              <p:pRg st="2" end="2"/>
                                            </p:txEl>
                                          </p:spTgt>
                                        </p:tgtEl>
                                        <p:attrNameLst>
                                          <p:attrName>style.visibility</p:attrName>
                                        </p:attrNameLst>
                                      </p:cBhvr>
                                      <p:to>
                                        <p:strVal val="visible"/>
                                      </p:to>
                                    </p:set>
                                    <p:animEffect transition="in" filter="wipe(down)">
                                      <p:cBhvr>
                                        <p:cTn id="12" dur="500"/>
                                        <p:tgtEl>
                                          <p:spTgt spid="12296">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2296">
                                            <p:txEl>
                                              <p:pRg st="3" end="3"/>
                                            </p:txEl>
                                          </p:spTgt>
                                        </p:tgtEl>
                                        <p:attrNameLst>
                                          <p:attrName>style.visibility</p:attrName>
                                        </p:attrNameLst>
                                      </p:cBhvr>
                                      <p:to>
                                        <p:strVal val="visible"/>
                                      </p:to>
                                    </p:set>
                                    <p:animEffect transition="in" filter="wipe(down)">
                                      <p:cBhvr>
                                        <p:cTn id="15" dur="500"/>
                                        <p:tgtEl>
                                          <p:spTgt spid="1229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2296">
                                            <p:txEl>
                                              <p:pRg st="4" end="4"/>
                                            </p:txEl>
                                          </p:spTgt>
                                        </p:tgtEl>
                                        <p:attrNameLst>
                                          <p:attrName>style.visibility</p:attrName>
                                        </p:attrNameLst>
                                      </p:cBhvr>
                                      <p:to>
                                        <p:strVal val="visible"/>
                                      </p:to>
                                    </p:set>
                                    <p:animEffect transition="in" filter="wipe(down)">
                                      <p:cBhvr>
                                        <p:cTn id="20" dur="500"/>
                                        <p:tgtEl>
                                          <p:spTgt spid="12296">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296">
                                            <p:txEl>
                                              <p:pRg st="5" end="5"/>
                                            </p:txEl>
                                          </p:spTgt>
                                        </p:tgtEl>
                                        <p:attrNameLst>
                                          <p:attrName>style.visibility</p:attrName>
                                        </p:attrNameLst>
                                      </p:cBhvr>
                                      <p:to>
                                        <p:strVal val="visible"/>
                                      </p:to>
                                    </p:set>
                                    <p:animEffect transition="in" filter="wipe(down)">
                                      <p:cBhvr>
                                        <p:cTn id="23" dur="500"/>
                                        <p:tgtEl>
                                          <p:spTgt spid="12296">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2296">
                                            <p:txEl>
                                              <p:pRg st="6" end="6"/>
                                            </p:txEl>
                                          </p:spTgt>
                                        </p:tgtEl>
                                        <p:attrNameLst>
                                          <p:attrName>style.visibility</p:attrName>
                                        </p:attrNameLst>
                                      </p:cBhvr>
                                      <p:to>
                                        <p:strVal val="visible"/>
                                      </p:to>
                                    </p:set>
                                    <p:animEffect transition="in" filter="wipe(down)">
                                      <p:cBhvr>
                                        <p:cTn id="26" dur="500"/>
                                        <p:tgtEl>
                                          <p:spTgt spid="122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a:extLst>
              <a:ext uri="{FF2B5EF4-FFF2-40B4-BE49-F238E27FC236}">
                <a16:creationId xmlns:a16="http://schemas.microsoft.com/office/drawing/2014/main" id="{E6ED4148-1290-41E6-880D-FA6B6AFBC2D7}"/>
              </a:ext>
            </a:extLst>
          </p:cNvPr>
          <p:cNvSpPr>
            <a:spLocks noGrp="1" noChangeArrowheads="1"/>
          </p:cNvSpPr>
          <p:nvPr>
            <p:ph type="title"/>
          </p:nvPr>
        </p:nvSpPr>
        <p:spPr>
          <a:solidFill>
            <a:srgbClr val="00B050"/>
          </a:solidFill>
        </p:spPr>
        <p:txBody>
          <a:bodyPr/>
          <a:lstStyle/>
          <a:p>
            <a:r>
              <a:rPr lang="en-US" altLang="en-US" b="1">
                <a:latin typeface="Castellar" panose="020A0402060406010301" pitchFamily="18" charset="0"/>
              </a:rPr>
              <a:t>What is Energy?</a:t>
            </a:r>
          </a:p>
        </p:txBody>
      </p:sp>
      <p:sp>
        <p:nvSpPr>
          <p:cNvPr id="117764" name="Rectangle 4">
            <a:extLst>
              <a:ext uri="{FF2B5EF4-FFF2-40B4-BE49-F238E27FC236}">
                <a16:creationId xmlns:a16="http://schemas.microsoft.com/office/drawing/2014/main" id="{46531382-0A95-4C9E-A68F-E0B1DF8A2FDC}"/>
              </a:ext>
            </a:extLst>
          </p:cNvPr>
          <p:cNvSpPr>
            <a:spLocks noGrp="1" noChangeArrowheads="1"/>
          </p:cNvSpPr>
          <p:nvPr>
            <p:ph type="body" idx="1"/>
          </p:nvPr>
        </p:nvSpPr>
        <p:spPr>
          <a:xfrm>
            <a:off x="449705" y="1628775"/>
            <a:ext cx="11587397" cy="4679950"/>
          </a:xfrm>
          <a:solidFill>
            <a:schemeClr val="bg1">
              <a:alpha val="53000"/>
            </a:schemeClr>
          </a:solidFill>
        </p:spPr>
        <p:txBody>
          <a:bodyPr/>
          <a:lstStyle/>
          <a:p>
            <a:pPr marL="457200" lvl="1" indent="0">
              <a:buNone/>
            </a:pPr>
            <a:endParaRPr lang="en-US" altLang="en-US" sz="4000" dirty="0">
              <a:solidFill>
                <a:schemeClr val="bg1"/>
              </a:solidFill>
              <a:effectLst>
                <a:outerShdw blurRad="38100" dist="38100" dir="2700000" algn="tl">
                  <a:srgbClr val="000000"/>
                </a:outerShdw>
              </a:effectLst>
            </a:endParaRPr>
          </a:p>
          <a:p>
            <a:pPr lvl="1"/>
            <a:r>
              <a:rPr lang="en-US" altLang="en-US" sz="3600" dirty="0"/>
              <a:t>The ability to cause change </a:t>
            </a:r>
          </a:p>
          <a:p>
            <a:pPr lvl="2"/>
            <a:r>
              <a:rPr lang="en-US" altLang="en-US" sz="3600" dirty="0"/>
              <a:t>Think about things that have energy “in them”…</a:t>
            </a:r>
          </a:p>
          <a:p>
            <a:pPr lvl="2"/>
            <a:r>
              <a:rPr lang="en-US" altLang="en-US" sz="3600" dirty="0"/>
              <a:t>All those things can make something DO something!</a:t>
            </a:r>
          </a:p>
          <a:p>
            <a:pPr lvl="1"/>
            <a:r>
              <a:rPr lang="en-US" altLang="en-US" sz="3600" dirty="0"/>
              <a:t>It’s what causes change in everything!</a:t>
            </a:r>
          </a:p>
          <a:p>
            <a:pPr lvl="2"/>
            <a:r>
              <a:rPr lang="en-US" altLang="en-US" sz="3600" dirty="0"/>
              <a:t>Nothing changes without some energy causing it.</a:t>
            </a:r>
          </a:p>
          <a:p>
            <a:pPr lvl="2"/>
            <a:r>
              <a:rPr lang="en-US" altLang="en-US" dirty="0">
                <a:solidFill>
                  <a:schemeClr val="bg1"/>
                </a:solidFill>
              </a:rPr>
              <a:t>Earthquakes, Rain, even human growth is all because of energy.</a:t>
            </a:r>
            <a:endParaRPr lang="en-US" altLang="en-US" sz="2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0317225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17764">
                                            <p:txEl>
                                              <p:pRg st="1" end="1"/>
                                            </p:txEl>
                                          </p:spTgt>
                                        </p:tgtEl>
                                        <p:attrNameLst>
                                          <p:attrName>style.visibility</p:attrName>
                                        </p:attrNameLst>
                                      </p:cBhvr>
                                      <p:to>
                                        <p:strVal val="visible"/>
                                      </p:to>
                                    </p:set>
                                    <p:anim calcmode="discrete" valueType="clr">
                                      <p:cBhvr override="childStyle">
                                        <p:cTn id="7" dur="80"/>
                                        <p:tgtEl>
                                          <p:spTgt spid="11776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776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17764">
                                            <p:txEl>
                                              <p:pRg st="1" end="1"/>
                                            </p:txEl>
                                          </p:spTgt>
                                        </p:tgtEl>
                                        <p:attrNameLst>
                                          <p:attrName>fill.type</p:attrName>
                                        </p:attrNameLst>
                                      </p:cBhvr>
                                      <p:to>
                                        <p:strVal val="solid"/>
                                      </p:to>
                                    </p:set>
                                  </p:childTnLst>
                                </p:cTn>
                              </p:par>
                            </p:childTnLst>
                          </p:cTn>
                        </p:par>
                        <p:par>
                          <p:cTn id="10" fill="hold" nodeType="afterGroup">
                            <p:stCondLst>
                              <p:cond delay="96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17764">
                                            <p:txEl>
                                              <p:pRg st="2" end="2"/>
                                            </p:txEl>
                                          </p:spTgt>
                                        </p:tgtEl>
                                        <p:attrNameLst>
                                          <p:attrName>style.visibility</p:attrName>
                                        </p:attrNameLst>
                                      </p:cBhvr>
                                      <p:to>
                                        <p:strVal val="visible"/>
                                      </p:to>
                                    </p:set>
                                    <p:anim calcmode="discrete" valueType="clr">
                                      <p:cBhvr override="childStyle">
                                        <p:cTn id="13" dur="80"/>
                                        <p:tgtEl>
                                          <p:spTgt spid="11776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7764">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117764">
                                            <p:txEl>
                                              <p:pRg st="2" end="2"/>
                                            </p:txEl>
                                          </p:spTgt>
                                        </p:tgtEl>
                                        <p:attrNameLst>
                                          <p:attrName>fill.type</p:attrName>
                                        </p:attrNameLst>
                                      </p:cBhvr>
                                      <p:to>
                                        <p:strVal val="solid"/>
                                      </p:to>
                                    </p:set>
                                  </p:childTnLst>
                                </p:cTn>
                              </p:par>
                            </p:childTnLst>
                          </p:cTn>
                        </p:par>
                        <p:par>
                          <p:cTn id="16" fill="hold" nodeType="afterGroup">
                            <p:stCondLst>
                              <p:cond delay="25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17764">
                                            <p:txEl>
                                              <p:pRg st="3" end="3"/>
                                            </p:txEl>
                                          </p:spTgt>
                                        </p:tgtEl>
                                        <p:attrNameLst>
                                          <p:attrName>style.visibility</p:attrName>
                                        </p:attrNameLst>
                                      </p:cBhvr>
                                      <p:to>
                                        <p:strVal val="visible"/>
                                      </p:to>
                                    </p:set>
                                    <p:anim calcmode="discrete" valueType="clr">
                                      <p:cBhvr override="childStyle">
                                        <p:cTn id="19" dur="80"/>
                                        <p:tgtEl>
                                          <p:spTgt spid="11776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7764">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117764">
                                            <p:txEl>
                                              <p:pRg st="3" end="3"/>
                                            </p:txEl>
                                          </p:spTgt>
                                        </p:tgtEl>
                                        <p:attrNameLst>
                                          <p:attrName>fill.type</p:attrName>
                                        </p:attrNameLst>
                                      </p:cBhvr>
                                      <p:to>
                                        <p:strVal val="solid"/>
                                      </p:to>
                                    </p:set>
                                  </p:childTnLst>
                                </p:cTn>
                              </p:par>
                            </p:childTnLst>
                          </p:cTn>
                        </p:par>
                        <p:par>
                          <p:cTn id="22" fill="hold" nodeType="afterGroup">
                            <p:stCondLst>
                              <p:cond delay="42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17764">
                                            <p:txEl>
                                              <p:pRg st="4" end="4"/>
                                            </p:txEl>
                                          </p:spTgt>
                                        </p:tgtEl>
                                        <p:attrNameLst>
                                          <p:attrName>style.visibility</p:attrName>
                                        </p:attrNameLst>
                                      </p:cBhvr>
                                      <p:to>
                                        <p:strVal val="visible"/>
                                      </p:to>
                                    </p:set>
                                    <p:anim calcmode="discrete" valueType="clr">
                                      <p:cBhvr override="childStyle">
                                        <p:cTn id="25" dur="80"/>
                                        <p:tgtEl>
                                          <p:spTgt spid="11776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7764">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117764">
                                            <p:txEl>
                                              <p:pRg st="4" end="4"/>
                                            </p:txEl>
                                          </p:spTgt>
                                        </p:tgtEl>
                                        <p:attrNameLst>
                                          <p:attrName>fill.type</p:attrName>
                                        </p:attrNameLst>
                                      </p:cBhvr>
                                      <p:to>
                                        <p:strVal val="solid"/>
                                      </p:to>
                                    </p:set>
                                  </p:childTnLst>
                                </p:cTn>
                              </p:par>
                            </p:childTnLst>
                          </p:cTn>
                        </p:par>
                        <p:par>
                          <p:cTn id="28" fill="hold" nodeType="afterGroup">
                            <p:stCondLst>
                              <p:cond delay="56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17764">
                                            <p:txEl>
                                              <p:pRg st="5" end="5"/>
                                            </p:txEl>
                                          </p:spTgt>
                                        </p:tgtEl>
                                        <p:attrNameLst>
                                          <p:attrName>style.visibility</p:attrName>
                                        </p:attrNameLst>
                                      </p:cBhvr>
                                      <p:to>
                                        <p:strVal val="visible"/>
                                      </p:to>
                                    </p:set>
                                    <p:anim calcmode="discrete" valueType="clr">
                                      <p:cBhvr override="childStyle">
                                        <p:cTn id="31" dur="80"/>
                                        <p:tgtEl>
                                          <p:spTgt spid="11776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7764">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117764">
                                            <p:txEl>
                                              <p:pRg st="5" end="5"/>
                                            </p:txEl>
                                          </p:spTgt>
                                        </p:tgtEl>
                                        <p:attrNameLst>
                                          <p:attrName>fill.type</p:attrName>
                                        </p:attrNameLst>
                                      </p:cBhvr>
                                      <p:to>
                                        <p:strVal val="solid"/>
                                      </p:to>
                                    </p:set>
                                  </p:childTnLst>
                                </p:cTn>
                              </p:par>
                            </p:childTnLst>
                          </p:cTn>
                        </p:par>
                        <p:par>
                          <p:cTn id="34" fill="hold" nodeType="afterGroup">
                            <p:stCondLst>
                              <p:cond delay="73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17764">
                                            <p:txEl>
                                              <p:pRg st="6" end="6"/>
                                            </p:txEl>
                                          </p:spTgt>
                                        </p:tgtEl>
                                        <p:attrNameLst>
                                          <p:attrName>style.visibility</p:attrName>
                                        </p:attrNameLst>
                                      </p:cBhvr>
                                      <p:to>
                                        <p:strVal val="visible"/>
                                      </p:to>
                                    </p:set>
                                    <p:anim calcmode="discrete" valueType="clr">
                                      <p:cBhvr override="childStyle">
                                        <p:cTn id="37" dur="80"/>
                                        <p:tgtEl>
                                          <p:spTgt spid="11776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7764">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117764">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67974C32-5A8A-4B20-88EA-76269168D4D5}"/>
              </a:ext>
            </a:extLst>
          </p:cNvPr>
          <p:cNvSpPr>
            <a:spLocks noGrp="1" noChangeArrowheads="1"/>
          </p:cNvSpPr>
          <p:nvPr>
            <p:ph type="title"/>
          </p:nvPr>
        </p:nvSpPr>
        <p:spPr>
          <a:xfrm>
            <a:off x="1905000" y="1676400"/>
            <a:ext cx="8229600" cy="1143000"/>
          </a:xfrm>
        </p:spPr>
        <p:txBody>
          <a:bodyPr/>
          <a:lstStyle/>
          <a:p>
            <a:pPr eaLnBrk="1" hangingPunct="1"/>
            <a:r>
              <a:rPr lang="en-US" altLang="en-US" sz="6000" b="1" dirty="0">
                <a:solidFill>
                  <a:srgbClr val="FF3300"/>
                </a:solidFill>
                <a:latin typeface="Comic Sans MS" panose="030F0702030302020204" pitchFamily="66" charset="0"/>
              </a:rPr>
              <a:t>K</a:t>
            </a:r>
            <a:r>
              <a:rPr lang="en-US" altLang="en-US" sz="6000" b="1" dirty="0">
                <a:solidFill>
                  <a:srgbClr val="FFCC00"/>
                </a:solidFill>
                <a:latin typeface="Comic Sans MS" panose="030F0702030302020204" pitchFamily="66" charset="0"/>
              </a:rPr>
              <a:t>i</a:t>
            </a:r>
            <a:r>
              <a:rPr lang="en-US" altLang="en-US" sz="6000" b="1" dirty="0">
                <a:solidFill>
                  <a:srgbClr val="FF3300"/>
                </a:solidFill>
                <a:latin typeface="Comic Sans MS" panose="030F0702030302020204" pitchFamily="66" charset="0"/>
              </a:rPr>
              <a:t>n</a:t>
            </a:r>
            <a:r>
              <a:rPr lang="en-US" altLang="en-US" sz="6000" b="1" dirty="0">
                <a:solidFill>
                  <a:srgbClr val="FFCC00"/>
                </a:solidFill>
                <a:latin typeface="Comic Sans MS" panose="030F0702030302020204" pitchFamily="66" charset="0"/>
              </a:rPr>
              <a:t>e</a:t>
            </a:r>
            <a:r>
              <a:rPr lang="en-US" altLang="en-US" sz="6000" b="1" dirty="0">
                <a:solidFill>
                  <a:srgbClr val="FF3300"/>
                </a:solidFill>
                <a:latin typeface="Comic Sans MS" panose="030F0702030302020204" pitchFamily="66" charset="0"/>
              </a:rPr>
              <a:t>t</a:t>
            </a:r>
            <a:r>
              <a:rPr lang="en-US" altLang="en-US" sz="6000" b="1" dirty="0">
                <a:solidFill>
                  <a:srgbClr val="FFCC00"/>
                </a:solidFill>
                <a:latin typeface="Comic Sans MS" panose="030F0702030302020204" pitchFamily="66" charset="0"/>
              </a:rPr>
              <a:t>i</a:t>
            </a:r>
            <a:r>
              <a:rPr lang="en-US" altLang="en-US" sz="6000" b="1" dirty="0">
                <a:solidFill>
                  <a:srgbClr val="FF3300"/>
                </a:solidFill>
                <a:latin typeface="Comic Sans MS" panose="030F0702030302020204" pitchFamily="66" charset="0"/>
              </a:rPr>
              <a:t>c </a:t>
            </a:r>
            <a:r>
              <a:rPr lang="en-US" altLang="en-US" sz="6000" b="1" dirty="0">
                <a:solidFill>
                  <a:srgbClr val="FFCC00"/>
                </a:solidFill>
                <a:latin typeface="Comic Sans MS" panose="030F0702030302020204" pitchFamily="66" charset="0"/>
              </a:rPr>
              <a:t>a</a:t>
            </a:r>
            <a:r>
              <a:rPr lang="en-US" altLang="en-US" sz="6000" b="1" dirty="0">
                <a:solidFill>
                  <a:srgbClr val="FF3300"/>
                </a:solidFill>
                <a:latin typeface="Comic Sans MS" panose="030F0702030302020204" pitchFamily="66" charset="0"/>
              </a:rPr>
              <a:t>n</a:t>
            </a:r>
            <a:r>
              <a:rPr lang="en-US" altLang="en-US" sz="6000" b="1" dirty="0">
                <a:solidFill>
                  <a:srgbClr val="FFCC00"/>
                </a:solidFill>
                <a:latin typeface="Comic Sans MS" panose="030F0702030302020204" pitchFamily="66" charset="0"/>
              </a:rPr>
              <a:t>d</a:t>
            </a:r>
            <a:r>
              <a:rPr lang="en-US" altLang="en-US" sz="6000" b="1" dirty="0">
                <a:solidFill>
                  <a:srgbClr val="FF3300"/>
                </a:solidFill>
                <a:latin typeface="Comic Sans MS" panose="030F0702030302020204" pitchFamily="66" charset="0"/>
              </a:rPr>
              <a:t> P</a:t>
            </a:r>
            <a:r>
              <a:rPr lang="en-US" altLang="en-US" sz="6000" b="1" dirty="0">
                <a:solidFill>
                  <a:srgbClr val="FFCC00"/>
                </a:solidFill>
                <a:latin typeface="Comic Sans MS" panose="030F0702030302020204" pitchFamily="66" charset="0"/>
              </a:rPr>
              <a:t>o</a:t>
            </a:r>
            <a:r>
              <a:rPr lang="en-US" altLang="en-US" sz="6000" b="1" dirty="0">
                <a:solidFill>
                  <a:srgbClr val="FF3300"/>
                </a:solidFill>
                <a:latin typeface="Comic Sans MS" panose="030F0702030302020204" pitchFamily="66" charset="0"/>
              </a:rPr>
              <a:t>t</a:t>
            </a:r>
            <a:r>
              <a:rPr lang="en-US" altLang="en-US" sz="6000" b="1" dirty="0">
                <a:solidFill>
                  <a:srgbClr val="FFCC00"/>
                </a:solidFill>
                <a:latin typeface="Comic Sans MS" panose="030F0702030302020204" pitchFamily="66" charset="0"/>
              </a:rPr>
              <a:t>e</a:t>
            </a:r>
            <a:r>
              <a:rPr lang="en-US" altLang="en-US" sz="6000" b="1" dirty="0">
                <a:solidFill>
                  <a:srgbClr val="FF3300"/>
                </a:solidFill>
                <a:latin typeface="Comic Sans MS" panose="030F0702030302020204" pitchFamily="66" charset="0"/>
              </a:rPr>
              <a:t>n</a:t>
            </a:r>
            <a:r>
              <a:rPr lang="en-US" altLang="en-US" sz="6000" b="1" dirty="0">
                <a:solidFill>
                  <a:srgbClr val="FFCC00"/>
                </a:solidFill>
                <a:latin typeface="Comic Sans MS" panose="030F0702030302020204" pitchFamily="66" charset="0"/>
              </a:rPr>
              <a:t>t</a:t>
            </a:r>
            <a:r>
              <a:rPr lang="en-US" altLang="en-US" sz="6000" b="1" dirty="0">
                <a:solidFill>
                  <a:srgbClr val="FF3300"/>
                </a:solidFill>
                <a:latin typeface="Comic Sans MS" panose="030F0702030302020204" pitchFamily="66" charset="0"/>
              </a:rPr>
              <a:t>i</a:t>
            </a:r>
            <a:r>
              <a:rPr lang="en-US" altLang="en-US" sz="6000" b="1" dirty="0">
                <a:solidFill>
                  <a:srgbClr val="FFCC00"/>
                </a:solidFill>
                <a:latin typeface="Comic Sans MS" panose="030F0702030302020204" pitchFamily="66" charset="0"/>
              </a:rPr>
              <a:t>a</a:t>
            </a:r>
            <a:r>
              <a:rPr lang="en-US" altLang="en-US" sz="6000" b="1" dirty="0">
                <a:solidFill>
                  <a:srgbClr val="FF3300"/>
                </a:solidFill>
                <a:latin typeface="Comic Sans MS" panose="030F0702030302020204" pitchFamily="66" charset="0"/>
              </a:rPr>
              <a:t>l </a:t>
            </a:r>
            <a:r>
              <a:rPr lang="en-US" altLang="en-US" sz="6000" b="1" dirty="0">
                <a:solidFill>
                  <a:srgbClr val="FFCC00"/>
                </a:solidFill>
                <a:latin typeface="Comic Sans MS" panose="030F0702030302020204" pitchFamily="66" charset="0"/>
              </a:rPr>
              <a:t>E</a:t>
            </a:r>
            <a:r>
              <a:rPr lang="en-US" altLang="en-US" sz="6000" b="1" dirty="0">
                <a:solidFill>
                  <a:srgbClr val="FF3300"/>
                </a:solidFill>
                <a:latin typeface="Comic Sans MS" panose="030F0702030302020204" pitchFamily="66" charset="0"/>
              </a:rPr>
              <a:t>n</a:t>
            </a:r>
            <a:r>
              <a:rPr lang="en-US" altLang="en-US" sz="6000" b="1" dirty="0">
                <a:solidFill>
                  <a:srgbClr val="FFCC00"/>
                </a:solidFill>
                <a:latin typeface="Comic Sans MS" panose="030F0702030302020204" pitchFamily="66" charset="0"/>
              </a:rPr>
              <a:t>e</a:t>
            </a:r>
            <a:r>
              <a:rPr lang="en-US" altLang="en-US" sz="6000" b="1" dirty="0">
                <a:solidFill>
                  <a:srgbClr val="FF3300"/>
                </a:solidFill>
                <a:latin typeface="Comic Sans MS" panose="030F0702030302020204" pitchFamily="66" charset="0"/>
              </a:rPr>
              <a:t>r</a:t>
            </a:r>
            <a:r>
              <a:rPr lang="en-US" altLang="en-US" sz="6000" b="1" dirty="0">
                <a:solidFill>
                  <a:srgbClr val="FFCC00"/>
                </a:solidFill>
                <a:latin typeface="Comic Sans MS" panose="030F0702030302020204" pitchFamily="66" charset="0"/>
              </a:rPr>
              <a:t>g</a:t>
            </a:r>
            <a:r>
              <a:rPr lang="en-US" altLang="en-US" sz="6000" b="1" dirty="0">
                <a:solidFill>
                  <a:srgbClr val="FF3300"/>
                </a:solidFill>
                <a:latin typeface="Comic Sans MS" panose="030F0702030302020204" pitchFamily="66" charset="0"/>
              </a:rPr>
              <a:t>y</a:t>
            </a:r>
            <a:r>
              <a:rPr lang="en-US" altLang="en-US" sz="4000" dirty="0">
                <a:solidFill>
                  <a:srgbClr val="FFCC00"/>
                </a:solidFill>
              </a:rPr>
              <a:t> </a:t>
            </a:r>
          </a:p>
        </p:txBody>
      </p:sp>
      <p:pic>
        <p:nvPicPr>
          <p:cNvPr id="5123" name="Picture 6" descr="MMj03651620000[1]">
            <a:extLst>
              <a:ext uri="{FF2B5EF4-FFF2-40B4-BE49-F238E27FC236}">
                <a16:creationId xmlns:a16="http://schemas.microsoft.com/office/drawing/2014/main" id="{379529FF-1ADD-4D90-A160-E5D436AD82E0}"/>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5600700" y="3301206"/>
            <a:ext cx="990600" cy="1123950"/>
          </a:xfrm>
        </p:spPr>
      </p:pic>
      <p:sp>
        <p:nvSpPr>
          <p:cNvPr id="2" name="TextBox 1">
            <a:extLst>
              <a:ext uri="{FF2B5EF4-FFF2-40B4-BE49-F238E27FC236}">
                <a16:creationId xmlns:a16="http://schemas.microsoft.com/office/drawing/2014/main" id="{C7B7DEAE-687F-4090-AF86-4427561D96B3}"/>
              </a:ext>
            </a:extLst>
          </p:cNvPr>
          <p:cNvSpPr txBox="1"/>
          <p:nvPr/>
        </p:nvSpPr>
        <p:spPr>
          <a:xfrm>
            <a:off x="1064303" y="269823"/>
            <a:ext cx="10013428" cy="1015663"/>
          </a:xfrm>
          <a:prstGeom prst="rect">
            <a:avLst/>
          </a:prstGeom>
          <a:solidFill>
            <a:srgbClr val="FFC000"/>
          </a:solidFill>
        </p:spPr>
        <p:txBody>
          <a:bodyPr wrap="square" rtlCol="0">
            <a:spAutoFit/>
          </a:bodyPr>
          <a:lstStyle/>
          <a:p>
            <a:pPr algn="ctr"/>
            <a:r>
              <a:rPr lang="en-US" sz="6000" dirty="0">
                <a:latin typeface="Comic Sans MS" panose="030F0702030302020204" pitchFamily="66" charset="0"/>
              </a:rPr>
              <a:t>2 types of energy</a:t>
            </a:r>
          </a:p>
        </p:txBody>
      </p:sp>
    </p:spTree>
    <p:extLst>
      <p:ext uri="{BB962C8B-B14F-4D97-AF65-F5344CB8AC3E}">
        <p14:creationId xmlns:p14="http://schemas.microsoft.com/office/powerpoint/2010/main" val="2911588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80">
                                          <p:stCondLst>
                                            <p:cond delay="0"/>
                                          </p:stCondLst>
                                        </p:cTn>
                                        <p:tgtEl>
                                          <p:spTgt spid="6148"/>
                                        </p:tgtEl>
                                      </p:cBhvr>
                                    </p:animEffect>
                                    <p:anim calcmode="lin" valueType="num">
                                      <p:cBhvr>
                                        <p:cTn id="8"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8"/>
                                        </p:tgtEl>
                                      </p:cBhvr>
                                      <p:to x="100000" y="60000"/>
                                    </p:animScale>
                                    <p:animScale>
                                      <p:cBhvr>
                                        <p:cTn id="14" dur="166" decel="50000">
                                          <p:stCondLst>
                                            <p:cond delay="676"/>
                                          </p:stCondLst>
                                        </p:cTn>
                                        <p:tgtEl>
                                          <p:spTgt spid="6148"/>
                                        </p:tgtEl>
                                      </p:cBhvr>
                                      <p:to x="100000" y="100000"/>
                                    </p:animScale>
                                    <p:animScale>
                                      <p:cBhvr>
                                        <p:cTn id="15" dur="26">
                                          <p:stCondLst>
                                            <p:cond delay="1312"/>
                                          </p:stCondLst>
                                        </p:cTn>
                                        <p:tgtEl>
                                          <p:spTgt spid="6148"/>
                                        </p:tgtEl>
                                      </p:cBhvr>
                                      <p:to x="100000" y="80000"/>
                                    </p:animScale>
                                    <p:animScale>
                                      <p:cBhvr>
                                        <p:cTn id="16" dur="166" decel="50000">
                                          <p:stCondLst>
                                            <p:cond delay="1338"/>
                                          </p:stCondLst>
                                        </p:cTn>
                                        <p:tgtEl>
                                          <p:spTgt spid="6148"/>
                                        </p:tgtEl>
                                      </p:cBhvr>
                                      <p:to x="100000" y="100000"/>
                                    </p:animScale>
                                    <p:animScale>
                                      <p:cBhvr>
                                        <p:cTn id="17" dur="26">
                                          <p:stCondLst>
                                            <p:cond delay="1642"/>
                                          </p:stCondLst>
                                        </p:cTn>
                                        <p:tgtEl>
                                          <p:spTgt spid="6148"/>
                                        </p:tgtEl>
                                      </p:cBhvr>
                                      <p:to x="100000" y="90000"/>
                                    </p:animScale>
                                    <p:animScale>
                                      <p:cBhvr>
                                        <p:cTn id="18" dur="166" decel="50000">
                                          <p:stCondLst>
                                            <p:cond delay="1668"/>
                                          </p:stCondLst>
                                        </p:cTn>
                                        <p:tgtEl>
                                          <p:spTgt spid="6148"/>
                                        </p:tgtEl>
                                      </p:cBhvr>
                                      <p:to x="100000" y="100000"/>
                                    </p:animScale>
                                    <p:animScale>
                                      <p:cBhvr>
                                        <p:cTn id="19" dur="26">
                                          <p:stCondLst>
                                            <p:cond delay="1808"/>
                                          </p:stCondLst>
                                        </p:cTn>
                                        <p:tgtEl>
                                          <p:spTgt spid="6148"/>
                                        </p:tgtEl>
                                      </p:cBhvr>
                                      <p:to x="100000" y="95000"/>
                                    </p:animScale>
                                    <p:animScale>
                                      <p:cBhvr>
                                        <p:cTn id="20"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2F2ECB2-27A0-4A42-A41F-6EAD723E1232}"/>
              </a:ext>
            </a:extLst>
          </p:cNvPr>
          <p:cNvSpPr>
            <a:spLocks noGrp="1" noChangeArrowheads="1"/>
          </p:cNvSpPr>
          <p:nvPr>
            <p:ph type="title"/>
          </p:nvPr>
        </p:nvSpPr>
        <p:spPr>
          <a:xfrm>
            <a:off x="554637" y="152401"/>
            <a:ext cx="10717966" cy="1022349"/>
          </a:xfrm>
          <a:solidFill>
            <a:srgbClr val="66FF66"/>
          </a:solidFill>
        </p:spPr>
        <p:txBody>
          <a:bodyPr/>
          <a:lstStyle/>
          <a:p>
            <a:r>
              <a:rPr lang="en-US" altLang="en-US" sz="5400" dirty="0">
                <a:solidFill>
                  <a:schemeClr val="tx1"/>
                </a:solidFill>
                <a:latin typeface="Berlin Sans FB Demi" panose="020E0802020502020306" pitchFamily="34" charset="0"/>
              </a:rPr>
              <a:t>How is all energy divided?</a:t>
            </a:r>
            <a:r>
              <a:rPr lang="en-US" altLang="en-US" sz="5400" dirty="0">
                <a:latin typeface="Berlin Sans FB Demi" panose="020E0802020502020306" pitchFamily="34" charset="0"/>
              </a:rPr>
              <a:t> </a:t>
            </a:r>
          </a:p>
        </p:txBody>
      </p:sp>
      <p:grpSp>
        <p:nvGrpSpPr>
          <p:cNvPr id="13336" name="Group 24">
            <a:extLst>
              <a:ext uri="{FF2B5EF4-FFF2-40B4-BE49-F238E27FC236}">
                <a16:creationId xmlns:a16="http://schemas.microsoft.com/office/drawing/2014/main" id="{E26804A1-ED5F-4FD1-9C0A-4E9A552D194D}"/>
              </a:ext>
            </a:extLst>
          </p:cNvPr>
          <p:cNvGrpSpPr>
            <a:grpSpLocks/>
          </p:cNvGrpSpPr>
          <p:nvPr/>
        </p:nvGrpSpPr>
        <p:grpSpPr bwMode="auto">
          <a:xfrm>
            <a:off x="4038600" y="2209800"/>
            <a:ext cx="2133600" cy="1981200"/>
            <a:chOff x="1344" y="1440"/>
            <a:chExt cx="1344" cy="1248"/>
          </a:xfrm>
        </p:grpSpPr>
        <p:sp>
          <p:nvSpPr>
            <p:cNvPr id="13328" name="Oval 16">
              <a:extLst>
                <a:ext uri="{FF2B5EF4-FFF2-40B4-BE49-F238E27FC236}">
                  <a16:creationId xmlns:a16="http://schemas.microsoft.com/office/drawing/2014/main" id="{0AB2DDB5-0821-4AEE-9201-CD942013E8B6}"/>
                </a:ext>
              </a:extLst>
            </p:cNvPr>
            <p:cNvSpPr>
              <a:spLocks noChangeArrowheads="1"/>
            </p:cNvSpPr>
            <p:nvPr/>
          </p:nvSpPr>
          <p:spPr bwMode="auto">
            <a:xfrm>
              <a:off x="1344" y="1440"/>
              <a:ext cx="1344" cy="1248"/>
            </a:xfrm>
            <a:prstGeom prst="ellipse">
              <a:avLst/>
            </a:prstGeom>
            <a:noFill/>
            <a:ln w="635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1" name="Text Box 19">
              <a:extLst>
                <a:ext uri="{FF2B5EF4-FFF2-40B4-BE49-F238E27FC236}">
                  <a16:creationId xmlns:a16="http://schemas.microsoft.com/office/drawing/2014/main" id="{4B77E72A-11B9-428A-BF01-FEF2A7CA6840}"/>
                </a:ext>
              </a:extLst>
            </p:cNvPr>
            <p:cNvSpPr txBox="1">
              <a:spLocks noChangeArrowheads="1"/>
            </p:cNvSpPr>
            <p:nvPr/>
          </p:nvSpPr>
          <p:spPr bwMode="auto">
            <a:xfrm>
              <a:off x="1440" y="1728"/>
              <a:ext cx="1195"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b="1"/>
                <a:t>Potential</a:t>
              </a:r>
            </a:p>
            <a:p>
              <a:pPr algn="ctr"/>
              <a:r>
                <a:rPr lang="en-US" altLang="en-US" sz="3200" b="1"/>
                <a:t>Energy</a:t>
              </a:r>
            </a:p>
          </p:txBody>
        </p:sp>
      </p:grpSp>
      <p:grpSp>
        <p:nvGrpSpPr>
          <p:cNvPr id="13341" name="Group 29">
            <a:extLst>
              <a:ext uri="{FF2B5EF4-FFF2-40B4-BE49-F238E27FC236}">
                <a16:creationId xmlns:a16="http://schemas.microsoft.com/office/drawing/2014/main" id="{E9FD2BA1-FD55-4967-824C-27151C98DD62}"/>
              </a:ext>
            </a:extLst>
          </p:cNvPr>
          <p:cNvGrpSpPr>
            <a:grpSpLocks/>
          </p:cNvGrpSpPr>
          <p:nvPr/>
        </p:nvGrpSpPr>
        <p:grpSpPr bwMode="auto">
          <a:xfrm>
            <a:off x="8229600" y="2209800"/>
            <a:ext cx="2133600" cy="1981200"/>
            <a:chOff x="3696" y="1392"/>
            <a:chExt cx="1344" cy="1248"/>
          </a:xfrm>
        </p:grpSpPr>
        <p:sp>
          <p:nvSpPr>
            <p:cNvPr id="13327" name="Oval 15">
              <a:extLst>
                <a:ext uri="{FF2B5EF4-FFF2-40B4-BE49-F238E27FC236}">
                  <a16:creationId xmlns:a16="http://schemas.microsoft.com/office/drawing/2014/main" id="{EB39BA41-E3C5-4531-87D6-2046FB84017A}"/>
                </a:ext>
              </a:extLst>
            </p:cNvPr>
            <p:cNvSpPr>
              <a:spLocks noChangeArrowheads="1"/>
            </p:cNvSpPr>
            <p:nvPr/>
          </p:nvSpPr>
          <p:spPr bwMode="auto">
            <a:xfrm>
              <a:off x="3696" y="1392"/>
              <a:ext cx="1344" cy="1248"/>
            </a:xfrm>
            <a:prstGeom prst="ellipse">
              <a:avLst/>
            </a:prstGeom>
            <a:noFill/>
            <a:ln w="635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2" name="Text Box 20">
              <a:extLst>
                <a:ext uri="{FF2B5EF4-FFF2-40B4-BE49-F238E27FC236}">
                  <a16:creationId xmlns:a16="http://schemas.microsoft.com/office/drawing/2014/main" id="{FDCBB841-3307-471F-A4E0-CE4682FE0928}"/>
                </a:ext>
              </a:extLst>
            </p:cNvPr>
            <p:cNvSpPr txBox="1">
              <a:spLocks noChangeArrowheads="1"/>
            </p:cNvSpPr>
            <p:nvPr/>
          </p:nvSpPr>
          <p:spPr bwMode="auto">
            <a:xfrm>
              <a:off x="3840" y="1680"/>
              <a:ext cx="100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a:t>Kinetic</a:t>
              </a:r>
            </a:p>
            <a:p>
              <a:pPr algn="ctr"/>
              <a:r>
                <a:rPr lang="en-US" altLang="en-US" sz="3200" b="1"/>
                <a:t>Energy</a:t>
              </a:r>
            </a:p>
          </p:txBody>
        </p:sp>
      </p:grpSp>
      <p:sp>
        <p:nvSpPr>
          <p:cNvPr id="13347" name="Text Box 35">
            <a:extLst>
              <a:ext uri="{FF2B5EF4-FFF2-40B4-BE49-F238E27FC236}">
                <a16:creationId xmlns:a16="http://schemas.microsoft.com/office/drawing/2014/main" id="{602C07AB-95CD-4711-8186-224742120A7E}"/>
              </a:ext>
            </a:extLst>
          </p:cNvPr>
          <p:cNvSpPr txBox="1">
            <a:spLocks noChangeArrowheads="1"/>
          </p:cNvSpPr>
          <p:nvPr/>
        </p:nvSpPr>
        <p:spPr bwMode="auto">
          <a:xfrm>
            <a:off x="5943600" y="1295400"/>
            <a:ext cx="244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t>All Energy</a:t>
            </a:r>
          </a:p>
        </p:txBody>
      </p:sp>
      <p:grpSp>
        <p:nvGrpSpPr>
          <p:cNvPr id="13350" name="Group 38">
            <a:extLst>
              <a:ext uri="{FF2B5EF4-FFF2-40B4-BE49-F238E27FC236}">
                <a16:creationId xmlns:a16="http://schemas.microsoft.com/office/drawing/2014/main" id="{589D5213-B281-45EC-ACD6-6C6B04A1B895}"/>
              </a:ext>
            </a:extLst>
          </p:cNvPr>
          <p:cNvGrpSpPr>
            <a:grpSpLocks/>
          </p:cNvGrpSpPr>
          <p:nvPr/>
        </p:nvGrpSpPr>
        <p:grpSpPr bwMode="auto">
          <a:xfrm>
            <a:off x="5867400" y="2057400"/>
            <a:ext cx="2590800" cy="228600"/>
            <a:chOff x="2160" y="1296"/>
            <a:chExt cx="1632" cy="144"/>
          </a:xfrm>
        </p:grpSpPr>
        <p:sp>
          <p:nvSpPr>
            <p:cNvPr id="13348" name="Line 36">
              <a:extLst>
                <a:ext uri="{FF2B5EF4-FFF2-40B4-BE49-F238E27FC236}">
                  <a16:creationId xmlns:a16="http://schemas.microsoft.com/office/drawing/2014/main" id="{3E88F89B-8199-413D-96A8-31BFC7115EAA}"/>
                </a:ext>
              </a:extLst>
            </p:cNvPr>
            <p:cNvSpPr>
              <a:spLocks noChangeShapeType="1"/>
            </p:cNvSpPr>
            <p:nvPr/>
          </p:nvSpPr>
          <p:spPr bwMode="auto">
            <a:xfrm>
              <a:off x="3696" y="1296"/>
              <a:ext cx="96" cy="144"/>
            </a:xfrm>
            <a:prstGeom prst="line">
              <a:avLst/>
            </a:prstGeom>
            <a:noFill/>
            <a:ln w="50800">
              <a:solidFill>
                <a:srgbClr val="00B050"/>
              </a:solidFill>
              <a:round/>
              <a:headEnd/>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Line 37">
              <a:extLst>
                <a:ext uri="{FF2B5EF4-FFF2-40B4-BE49-F238E27FC236}">
                  <a16:creationId xmlns:a16="http://schemas.microsoft.com/office/drawing/2014/main" id="{260D83E7-A503-4F55-8034-CF2C65B2A2A2}"/>
                </a:ext>
              </a:extLst>
            </p:cNvPr>
            <p:cNvSpPr>
              <a:spLocks noChangeShapeType="1"/>
            </p:cNvSpPr>
            <p:nvPr/>
          </p:nvSpPr>
          <p:spPr bwMode="auto">
            <a:xfrm flipH="1">
              <a:off x="2160" y="1296"/>
              <a:ext cx="96" cy="144"/>
            </a:xfrm>
            <a:prstGeom prst="line">
              <a:avLst/>
            </a:prstGeom>
            <a:noFill/>
            <a:ln w="50800">
              <a:solidFill>
                <a:srgbClr val="00B050"/>
              </a:solidFill>
              <a:round/>
              <a:headEnd/>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3357" name="Group 45">
            <a:extLst>
              <a:ext uri="{FF2B5EF4-FFF2-40B4-BE49-F238E27FC236}">
                <a16:creationId xmlns:a16="http://schemas.microsoft.com/office/drawing/2014/main" id="{AFC41861-AEFE-4267-AD41-3429F1C7AAC2}"/>
              </a:ext>
            </a:extLst>
          </p:cNvPr>
          <p:cNvGrpSpPr>
            <a:grpSpLocks/>
          </p:cNvGrpSpPr>
          <p:nvPr/>
        </p:nvGrpSpPr>
        <p:grpSpPr bwMode="auto">
          <a:xfrm>
            <a:off x="1752600" y="4648200"/>
            <a:ext cx="4419600" cy="1981200"/>
            <a:chOff x="192" y="2928"/>
            <a:chExt cx="2784" cy="1248"/>
          </a:xfrm>
        </p:grpSpPr>
        <p:sp>
          <p:nvSpPr>
            <p:cNvPr id="13329" name="Oval 17">
              <a:extLst>
                <a:ext uri="{FF2B5EF4-FFF2-40B4-BE49-F238E27FC236}">
                  <a16:creationId xmlns:a16="http://schemas.microsoft.com/office/drawing/2014/main" id="{8E3C8A49-1EC1-44F7-9BBE-4E0F921BCADB}"/>
                </a:ext>
              </a:extLst>
            </p:cNvPr>
            <p:cNvSpPr>
              <a:spLocks noChangeArrowheads="1"/>
            </p:cNvSpPr>
            <p:nvPr/>
          </p:nvSpPr>
          <p:spPr bwMode="auto">
            <a:xfrm>
              <a:off x="192" y="2928"/>
              <a:ext cx="1344" cy="1248"/>
            </a:xfrm>
            <a:prstGeom prst="ellipse">
              <a:avLst/>
            </a:prstGeom>
            <a:noFill/>
            <a:ln w="635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Text Box 21">
              <a:extLst>
                <a:ext uri="{FF2B5EF4-FFF2-40B4-BE49-F238E27FC236}">
                  <a16:creationId xmlns:a16="http://schemas.microsoft.com/office/drawing/2014/main" id="{D2FE28D8-E3F1-4916-B90F-974AB1AE4347}"/>
                </a:ext>
              </a:extLst>
            </p:cNvPr>
            <p:cNvSpPr txBox="1">
              <a:spLocks noChangeArrowheads="1"/>
            </p:cNvSpPr>
            <p:nvPr/>
          </p:nvSpPr>
          <p:spPr bwMode="auto">
            <a:xfrm>
              <a:off x="240" y="3168"/>
              <a:ext cx="1296"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Gravitation</a:t>
              </a:r>
            </a:p>
            <a:p>
              <a:pPr algn="ctr"/>
              <a:r>
                <a:rPr lang="en-US" altLang="en-US" sz="2800"/>
                <a:t>Potential</a:t>
              </a:r>
            </a:p>
            <a:p>
              <a:pPr algn="ctr"/>
              <a:r>
                <a:rPr lang="en-US" altLang="en-US" sz="2800"/>
                <a:t>Energy</a:t>
              </a:r>
            </a:p>
          </p:txBody>
        </p:sp>
        <p:sp>
          <p:nvSpPr>
            <p:cNvPr id="13330" name="Oval 18">
              <a:extLst>
                <a:ext uri="{FF2B5EF4-FFF2-40B4-BE49-F238E27FC236}">
                  <a16:creationId xmlns:a16="http://schemas.microsoft.com/office/drawing/2014/main" id="{53032158-E7A9-4606-ADD7-AC56DD735811}"/>
                </a:ext>
              </a:extLst>
            </p:cNvPr>
            <p:cNvSpPr>
              <a:spLocks noChangeArrowheads="1"/>
            </p:cNvSpPr>
            <p:nvPr/>
          </p:nvSpPr>
          <p:spPr bwMode="auto">
            <a:xfrm>
              <a:off x="1632" y="2928"/>
              <a:ext cx="1344" cy="1248"/>
            </a:xfrm>
            <a:prstGeom prst="ellipse">
              <a:avLst/>
            </a:prstGeom>
            <a:noFill/>
            <a:ln w="635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34" name="Text Box 22">
              <a:extLst>
                <a:ext uri="{FF2B5EF4-FFF2-40B4-BE49-F238E27FC236}">
                  <a16:creationId xmlns:a16="http://schemas.microsoft.com/office/drawing/2014/main" id="{E8ADEDEF-41A5-42CE-A122-D11B893F0BC2}"/>
                </a:ext>
              </a:extLst>
            </p:cNvPr>
            <p:cNvSpPr txBox="1">
              <a:spLocks noChangeArrowheads="1"/>
            </p:cNvSpPr>
            <p:nvPr/>
          </p:nvSpPr>
          <p:spPr bwMode="auto">
            <a:xfrm>
              <a:off x="1776" y="3120"/>
              <a:ext cx="1056"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Elastic</a:t>
              </a:r>
            </a:p>
            <a:p>
              <a:pPr algn="ctr"/>
              <a:r>
                <a:rPr lang="en-US" altLang="en-US" sz="2800"/>
                <a:t>Potential</a:t>
              </a:r>
            </a:p>
            <a:p>
              <a:pPr algn="ctr"/>
              <a:r>
                <a:rPr lang="en-US" altLang="en-US" sz="2800"/>
                <a:t>Energy</a:t>
              </a:r>
            </a:p>
          </p:txBody>
        </p:sp>
      </p:grpSp>
      <p:grpSp>
        <p:nvGrpSpPr>
          <p:cNvPr id="13356" name="Group 44">
            <a:extLst>
              <a:ext uri="{FF2B5EF4-FFF2-40B4-BE49-F238E27FC236}">
                <a16:creationId xmlns:a16="http://schemas.microsoft.com/office/drawing/2014/main" id="{6AEAAC2E-02EA-43C0-9165-9B83D3C82316}"/>
              </a:ext>
            </a:extLst>
          </p:cNvPr>
          <p:cNvGrpSpPr>
            <a:grpSpLocks/>
          </p:cNvGrpSpPr>
          <p:nvPr/>
        </p:nvGrpSpPr>
        <p:grpSpPr bwMode="auto">
          <a:xfrm>
            <a:off x="3733800" y="4114800"/>
            <a:ext cx="1371600" cy="381000"/>
            <a:chOff x="1392" y="2592"/>
            <a:chExt cx="864" cy="240"/>
          </a:xfrm>
        </p:grpSpPr>
        <p:sp>
          <p:nvSpPr>
            <p:cNvPr id="13342" name="Line 30">
              <a:extLst>
                <a:ext uri="{FF2B5EF4-FFF2-40B4-BE49-F238E27FC236}">
                  <a16:creationId xmlns:a16="http://schemas.microsoft.com/office/drawing/2014/main" id="{D5A17DDE-D395-4933-B7E5-B14A39EE1B59}"/>
                </a:ext>
              </a:extLst>
            </p:cNvPr>
            <p:cNvSpPr>
              <a:spLocks noChangeShapeType="1"/>
            </p:cNvSpPr>
            <p:nvPr/>
          </p:nvSpPr>
          <p:spPr bwMode="auto">
            <a:xfrm flipH="1">
              <a:off x="1392" y="2592"/>
              <a:ext cx="96" cy="144"/>
            </a:xfrm>
            <a:prstGeom prst="line">
              <a:avLst/>
            </a:prstGeom>
            <a:noFill/>
            <a:ln w="50800">
              <a:solidFill>
                <a:srgbClr val="00B050"/>
              </a:solidFill>
              <a:round/>
              <a:headEnd/>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55" name="Line 43">
              <a:extLst>
                <a:ext uri="{FF2B5EF4-FFF2-40B4-BE49-F238E27FC236}">
                  <a16:creationId xmlns:a16="http://schemas.microsoft.com/office/drawing/2014/main" id="{81FA65C6-9605-41BE-AE43-469736583C1F}"/>
                </a:ext>
              </a:extLst>
            </p:cNvPr>
            <p:cNvSpPr>
              <a:spLocks noChangeShapeType="1"/>
            </p:cNvSpPr>
            <p:nvPr/>
          </p:nvSpPr>
          <p:spPr bwMode="auto">
            <a:xfrm>
              <a:off x="2256" y="2736"/>
              <a:ext cx="0" cy="96"/>
            </a:xfrm>
            <a:prstGeom prst="line">
              <a:avLst/>
            </a:prstGeom>
            <a:noFill/>
            <a:ln w="50800">
              <a:solidFill>
                <a:srgbClr val="00B050"/>
              </a:solidFill>
              <a:round/>
              <a:headEnd/>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89408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iterate type="lt">
                                    <p:tmPct val="0"/>
                                  </p:iterate>
                                  <p:childTnLst>
                                    <p:set>
                                      <p:cBhvr>
                                        <p:cTn id="12" dur="1" fill="hold">
                                          <p:stCondLst>
                                            <p:cond delay="0"/>
                                          </p:stCondLst>
                                        </p:cTn>
                                        <p:tgtEl>
                                          <p:spTgt spid="13347">
                                            <p:txEl>
                                              <p:pRg st="0" end="0"/>
                                            </p:txEl>
                                          </p:spTgt>
                                        </p:tgtEl>
                                        <p:attrNameLst>
                                          <p:attrName>style.visibility</p:attrName>
                                        </p:attrNameLst>
                                      </p:cBhvr>
                                      <p:to>
                                        <p:strVal val="visible"/>
                                      </p:to>
                                    </p:set>
                                    <p:animScale>
                                      <p:cBhvr>
                                        <p:cTn id="13" dur="1000" decel="50000" fill="hold">
                                          <p:stCondLst>
                                            <p:cond delay="0"/>
                                          </p:stCondLst>
                                        </p:cTn>
                                        <p:tgtEl>
                                          <p:spTgt spid="133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347">
                                            <p:txEl>
                                              <p:pRg st="0" end="0"/>
                                            </p:txEl>
                                          </p:spTgt>
                                        </p:tgtEl>
                                        <p:attrNameLst>
                                          <p:attrName>ppt_x</p:attrName>
                                          <p:attrName>ppt_y</p:attrName>
                                        </p:attrNameLst>
                                      </p:cBhvr>
                                    </p:animMotion>
                                    <p:animEffect transition="in" filter="fade">
                                      <p:cBhvr>
                                        <p:cTn id="15" dur="1000"/>
                                        <p:tgtEl>
                                          <p:spTgt spid="13347">
                                            <p:txEl>
                                              <p:pRg st="0" end="0"/>
                                            </p:txEl>
                                          </p:spTgt>
                                        </p:tgtEl>
                                      </p:cBhvr>
                                    </p:animEffect>
                                  </p:childTnLst>
                                </p:cTn>
                              </p:par>
                            </p:childTnLst>
                          </p:cTn>
                        </p:par>
                        <p:par>
                          <p:cTn id="16" fill="hold" nodeType="afterGroup">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13350"/>
                                        </p:tgtEl>
                                        <p:attrNameLst>
                                          <p:attrName>style.visibility</p:attrName>
                                        </p:attrNameLst>
                                      </p:cBhvr>
                                      <p:to>
                                        <p:strVal val="visible"/>
                                      </p:to>
                                    </p:set>
                                    <p:anim calcmode="lin" valueType="num">
                                      <p:cBhvr>
                                        <p:cTn id="19" dur="1000" fill="hold"/>
                                        <p:tgtEl>
                                          <p:spTgt spid="13350"/>
                                        </p:tgtEl>
                                        <p:attrNameLst>
                                          <p:attrName>ppt_w</p:attrName>
                                        </p:attrNameLst>
                                      </p:cBhvr>
                                      <p:tavLst>
                                        <p:tav tm="0">
                                          <p:val>
                                            <p:strVal val="#ppt_w+.3"/>
                                          </p:val>
                                        </p:tav>
                                        <p:tav tm="100000">
                                          <p:val>
                                            <p:strVal val="#ppt_w"/>
                                          </p:val>
                                        </p:tav>
                                      </p:tavLst>
                                    </p:anim>
                                    <p:anim calcmode="lin" valueType="num">
                                      <p:cBhvr>
                                        <p:cTn id="20" dur="1000" fill="hold"/>
                                        <p:tgtEl>
                                          <p:spTgt spid="13350"/>
                                        </p:tgtEl>
                                        <p:attrNameLst>
                                          <p:attrName>ppt_h</p:attrName>
                                        </p:attrNameLst>
                                      </p:cBhvr>
                                      <p:tavLst>
                                        <p:tav tm="0">
                                          <p:val>
                                            <p:strVal val="#ppt_h"/>
                                          </p:val>
                                        </p:tav>
                                        <p:tav tm="100000">
                                          <p:val>
                                            <p:strVal val="#ppt_h"/>
                                          </p:val>
                                        </p:tav>
                                      </p:tavLst>
                                    </p:anim>
                                    <p:animEffect transition="in" filter="fade">
                                      <p:cBhvr>
                                        <p:cTn id="21" dur="1000"/>
                                        <p:tgtEl>
                                          <p:spTgt spid="13350"/>
                                        </p:tgtEl>
                                      </p:cBhvr>
                                    </p:animEffect>
                                  </p:childTnLst>
                                </p:cTn>
                              </p:par>
                            </p:childTnLst>
                          </p:cTn>
                        </p:par>
                        <p:par>
                          <p:cTn id="22" fill="hold" nodeType="afterGroup">
                            <p:stCondLst>
                              <p:cond delay="2000"/>
                            </p:stCondLst>
                            <p:childTnLst>
                              <p:par>
                                <p:cTn id="23" presetID="15" presetClass="entr" presetSubtype="0" fill="hold" nodeType="afterEffect">
                                  <p:stCondLst>
                                    <p:cond delay="0"/>
                                  </p:stCondLst>
                                  <p:childTnLst>
                                    <p:set>
                                      <p:cBhvr>
                                        <p:cTn id="24" dur="1" fill="hold">
                                          <p:stCondLst>
                                            <p:cond delay="0"/>
                                          </p:stCondLst>
                                        </p:cTn>
                                        <p:tgtEl>
                                          <p:spTgt spid="13336"/>
                                        </p:tgtEl>
                                        <p:attrNameLst>
                                          <p:attrName>style.visibility</p:attrName>
                                        </p:attrNameLst>
                                      </p:cBhvr>
                                      <p:to>
                                        <p:strVal val="visible"/>
                                      </p:to>
                                    </p:set>
                                    <p:anim calcmode="lin" valueType="num">
                                      <p:cBhvr>
                                        <p:cTn id="25" dur="1000" fill="hold"/>
                                        <p:tgtEl>
                                          <p:spTgt spid="13336"/>
                                        </p:tgtEl>
                                        <p:attrNameLst>
                                          <p:attrName>ppt_w</p:attrName>
                                        </p:attrNameLst>
                                      </p:cBhvr>
                                      <p:tavLst>
                                        <p:tav tm="0">
                                          <p:val>
                                            <p:fltVal val="0"/>
                                          </p:val>
                                        </p:tav>
                                        <p:tav tm="100000">
                                          <p:val>
                                            <p:strVal val="#ppt_w"/>
                                          </p:val>
                                        </p:tav>
                                      </p:tavLst>
                                    </p:anim>
                                    <p:anim calcmode="lin" valueType="num">
                                      <p:cBhvr>
                                        <p:cTn id="26" dur="1000" fill="hold"/>
                                        <p:tgtEl>
                                          <p:spTgt spid="13336"/>
                                        </p:tgtEl>
                                        <p:attrNameLst>
                                          <p:attrName>ppt_h</p:attrName>
                                        </p:attrNameLst>
                                      </p:cBhvr>
                                      <p:tavLst>
                                        <p:tav tm="0">
                                          <p:val>
                                            <p:fltVal val="0"/>
                                          </p:val>
                                        </p:tav>
                                        <p:tav tm="100000">
                                          <p:val>
                                            <p:strVal val="#ppt_h"/>
                                          </p:val>
                                        </p:tav>
                                      </p:tavLst>
                                    </p:anim>
                                    <p:anim calcmode="lin" valueType="num">
                                      <p:cBhvr>
                                        <p:cTn id="27" dur="1000" fill="hold"/>
                                        <p:tgtEl>
                                          <p:spTgt spid="1333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336"/>
                                        </p:tgtEl>
                                        <p:attrNameLst>
                                          <p:attrName>ppt_y</p:attrName>
                                        </p:attrNameLst>
                                      </p:cBhvr>
                                      <p:tavLst>
                                        <p:tav tm="0" fmla="#ppt_y+(sin(-2*pi*(1-$))*-#ppt_x+cos(-2*pi*(1-$))*(1-#ppt_y))*(1-$)">
                                          <p:val>
                                            <p:fltVal val="0"/>
                                          </p:val>
                                        </p:tav>
                                        <p:tav tm="100000">
                                          <p:val>
                                            <p:fltVal val="1"/>
                                          </p:val>
                                        </p:tav>
                                      </p:tavLst>
                                    </p:anim>
                                  </p:childTnLst>
                                </p:cTn>
                              </p:par>
                            </p:childTnLst>
                          </p:cTn>
                        </p:par>
                        <p:par>
                          <p:cTn id="29" fill="hold" nodeType="afterGroup">
                            <p:stCondLst>
                              <p:cond delay="3000"/>
                            </p:stCondLst>
                            <p:childTnLst>
                              <p:par>
                                <p:cTn id="30" presetID="52" presetClass="entr" presetSubtype="0" fill="hold" nodeType="afterEffect">
                                  <p:stCondLst>
                                    <p:cond delay="0"/>
                                  </p:stCondLst>
                                  <p:childTnLst>
                                    <p:set>
                                      <p:cBhvr>
                                        <p:cTn id="31" dur="1" fill="hold">
                                          <p:stCondLst>
                                            <p:cond delay="0"/>
                                          </p:stCondLst>
                                        </p:cTn>
                                        <p:tgtEl>
                                          <p:spTgt spid="13341"/>
                                        </p:tgtEl>
                                        <p:attrNameLst>
                                          <p:attrName>style.visibility</p:attrName>
                                        </p:attrNameLst>
                                      </p:cBhvr>
                                      <p:to>
                                        <p:strVal val="visible"/>
                                      </p:to>
                                    </p:set>
                                    <p:animScale>
                                      <p:cBhvr>
                                        <p:cTn id="32" dur="1000" decel="50000" fill="hold">
                                          <p:stCondLst>
                                            <p:cond delay="0"/>
                                          </p:stCondLst>
                                        </p:cTn>
                                        <p:tgtEl>
                                          <p:spTgt spid="133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3341"/>
                                        </p:tgtEl>
                                        <p:attrNameLst>
                                          <p:attrName>ppt_x</p:attrName>
                                          <p:attrName>ppt_y</p:attrName>
                                        </p:attrNameLst>
                                      </p:cBhvr>
                                    </p:animMotion>
                                    <p:animEffect transition="in" filter="fade">
                                      <p:cBhvr>
                                        <p:cTn id="34" dur="1000"/>
                                        <p:tgtEl>
                                          <p:spTgt spid="13341"/>
                                        </p:tgtEl>
                                      </p:cBhvr>
                                    </p:animEffect>
                                  </p:childTnLst>
                                </p:cTn>
                              </p:par>
                            </p:childTnLst>
                          </p:cTn>
                        </p:par>
                        <p:par>
                          <p:cTn id="35" fill="hold" nodeType="afterGroup">
                            <p:stCondLst>
                              <p:cond delay="4000"/>
                            </p:stCondLst>
                            <p:childTnLst>
                              <p:par>
                                <p:cTn id="36" presetID="50" presetClass="entr" presetSubtype="0" decel="100000" fill="hold" nodeType="afterEffect">
                                  <p:stCondLst>
                                    <p:cond delay="0"/>
                                  </p:stCondLst>
                                  <p:childTnLst>
                                    <p:set>
                                      <p:cBhvr>
                                        <p:cTn id="37" dur="1" fill="hold">
                                          <p:stCondLst>
                                            <p:cond delay="0"/>
                                          </p:stCondLst>
                                        </p:cTn>
                                        <p:tgtEl>
                                          <p:spTgt spid="13356"/>
                                        </p:tgtEl>
                                        <p:attrNameLst>
                                          <p:attrName>style.visibility</p:attrName>
                                        </p:attrNameLst>
                                      </p:cBhvr>
                                      <p:to>
                                        <p:strVal val="visible"/>
                                      </p:to>
                                    </p:set>
                                    <p:anim calcmode="lin" valueType="num">
                                      <p:cBhvr>
                                        <p:cTn id="38" dur="1000" fill="hold"/>
                                        <p:tgtEl>
                                          <p:spTgt spid="13356"/>
                                        </p:tgtEl>
                                        <p:attrNameLst>
                                          <p:attrName>ppt_w</p:attrName>
                                        </p:attrNameLst>
                                      </p:cBhvr>
                                      <p:tavLst>
                                        <p:tav tm="0">
                                          <p:val>
                                            <p:strVal val="#ppt_w+.3"/>
                                          </p:val>
                                        </p:tav>
                                        <p:tav tm="100000">
                                          <p:val>
                                            <p:strVal val="#ppt_w"/>
                                          </p:val>
                                        </p:tav>
                                      </p:tavLst>
                                    </p:anim>
                                    <p:anim calcmode="lin" valueType="num">
                                      <p:cBhvr>
                                        <p:cTn id="39" dur="1000" fill="hold"/>
                                        <p:tgtEl>
                                          <p:spTgt spid="13356"/>
                                        </p:tgtEl>
                                        <p:attrNameLst>
                                          <p:attrName>ppt_h</p:attrName>
                                        </p:attrNameLst>
                                      </p:cBhvr>
                                      <p:tavLst>
                                        <p:tav tm="0">
                                          <p:val>
                                            <p:strVal val="#ppt_h"/>
                                          </p:val>
                                        </p:tav>
                                        <p:tav tm="100000">
                                          <p:val>
                                            <p:strVal val="#ppt_h"/>
                                          </p:val>
                                        </p:tav>
                                      </p:tavLst>
                                    </p:anim>
                                    <p:animEffect transition="in" filter="fade">
                                      <p:cBhvr>
                                        <p:cTn id="40" dur="1000"/>
                                        <p:tgtEl>
                                          <p:spTgt spid="13356"/>
                                        </p:tgtEl>
                                      </p:cBhvr>
                                    </p:animEffect>
                                  </p:childTnLst>
                                </p:cTn>
                              </p:par>
                            </p:childTnLst>
                          </p:cTn>
                        </p:par>
                        <p:par>
                          <p:cTn id="41" fill="hold" nodeType="afterGroup">
                            <p:stCondLst>
                              <p:cond delay="5000"/>
                            </p:stCondLst>
                            <p:childTnLst>
                              <p:par>
                                <p:cTn id="42" presetID="15" presetClass="entr" presetSubtype="0" fill="hold" nodeType="afterEffect">
                                  <p:stCondLst>
                                    <p:cond delay="0"/>
                                  </p:stCondLst>
                                  <p:childTnLst>
                                    <p:set>
                                      <p:cBhvr>
                                        <p:cTn id="43" dur="1" fill="hold">
                                          <p:stCondLst>
                                            <p:cond delay="0"/>
                                          </p:stCondLst>
                                        </p:cTn>
                                        <p:tgtEl>
                                          <p:spTgt spid="13357"/>
                                        </p:tgtEl>
                                        <p:attrNameLst>
                                          <p:attrName>style.visibility</p:attrName>
                                        </p:attrNameLst>
                                      </p:cBhvr>
                                      <p:to>
                                        <p:strVal val="visible"/>
                                      </p:to>
                                    </p:set>
                                    <p:anim calcmode="lin" valueType="num">
                                      <p:cBhvr>
                                        <p:cTn id="44" dur="1000" fill="hold"/>
                                        <p:tgtEl>
                                          <p:spTgt spid="13357"/>
                                        </p:tgtEl>
                                        <p:attrNameLst>
                                          <p:attrName>ppt_w</p:attrName>
                                        </p:attrNameLst>
                                      </p:cBhvr>
                                      <p:tavLst>
                                        <p:tav tm="0">
                                          <p:val>
                                            <p:fltVal val="0"/>
                                          </p:val>
                                        </p:tav>
                                        <p:tav tm="100000">
                                          <p:val>
                                            <p:strVal val="#ppt_w"/>
                                          </p:val>
                                        </p:tav>
                                      </p:tavLst>
                                    </p:anim>
                                    <p:anim calcmode="lin" valueType="num">
                                      <p:cBhvr>
                                        <p:cTn id="45" dur="1000" fill="hold"/>
                                        <p:tgtEl>
                                          <p:spTgt spid="13357"/>
                                        </p:tgtEl>
                                        <p:attrNameLst>
                                          <p:attrName>ppt_h</p:attrName>
                                        </p:attrNameLst>
                                      </p:cBhvr>
                                      <p:tavLst>
                                        <p:tav tm="0">
                                          <p:val>
                                            <p:fltVal val="0"/>
                                          </p:val>
                                        </p:tav>
                                        <p:tav tm="100000">
                                          <p:val>
                                            <p:strVal val="#ppt_h"/>
                                          </p:val>
                                        </p:tav>
                                      </p:tavLst>
                                    </p:anim>
                                    <p:anim calcmode="lin" valueType="num">
                                      <p:cBhvr>
                                        <p:cTn id="46" dur="1000" fill="hold"/>
                                        <p:tgtEl>
                                          <p:spTgt spid="1335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33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90C0A7-710B-452B-B8C7-2EE0E4D49E7A}"/>
              </a:ext>
            </a:extLst>
          </p:cNvPr>
          <p:cNvSpPr>
            <a:spLocks noGrp="1" noChangeArrowheads="1"/>
          </p:cNvSpPr>
          <p:nvPr>
            <p:ph type="title"/>
          </p:nvPr>
        </p:nvSpPr>
        <p:spPr>
          <a:solidFill>
            <a:srgbClr val="92D050"/>
          </a:solidFill>
        </p:spPr>
        <p:txBody>
          <a:bodyPr/>
          <a:lstStyle/>
          <a:p>
            <a:pPr eaLnBrk="1" hangingPunct="1"/>
            <a:r>
              <a:rPr lang="en-US" altLang="en-US" sz="4800" dirty="0">
                <a:solidFill>
                  <a:schemeClr val="tx1"/>
                </a:solidFill>
              </a:rPr>
              <a:t>Potential Energy</a:t>
            </a:r>
          </a:p>
        </p:txBody>
      </p:sp>
      <p:sp>
        <p:nvSpPr>
          <p:cNvPr id="13315" name="Rectangle 3">
            <a:extLst>
              <a:ext uri="{FF2B5EF4-FFF2-40B4-BE49-F238E27FC236}">
                <a16:creationId xmlns:a16="http://schemas.microsoft.com/office/drawing/2014/main" id="{E9044BF9-0F3D-4E5B-B26D-4D86D792CF0B}"/>
              </a:ext>
            </a:extLst>
          </p:cNvPr>
          <p:cNvSpPr>
            <a:spLocks noGrp="1" noChangeArrowheads="1"/>
          </p:cNvSpPr>
          <p:nvPr>
            <p:ph type="body" idx="1"/>
          </p:nvPr>
        </p:nvSpPr>
        <p:spPr>
          <a:xfrm>
            <a:off x="854439" y="1600200"/>
            <a:ext cx="9998439" cy="4620718"/>
          </a:xfrm>
        </p:spPr>
        <p:txBody>
          <a:bodyPr/>
          <a:lstStyle/>
          <a:p>
            <a:pPr algn="ctr" eaLnBrk="1" hangingPunct="1"/>
            <a:r>
              <a:rPr lang="en-US" altLang="en-US" sz="3600" dirty="0"/>
              <a:t>Energy that is stored due to position or shape. It is </a:t>
            </a:r>
            <a:r>
              <a:rPr lang="en-US" altLang="en-US" sz="3600" i="1" dirty="0"/>
              <a:t>stored energy.</a:t>
            </a:r>
          </a:p>
          <a:p>
            <a:pPr algn="ctr" eaLnBrk="1" hangingPunct="1"/>
            <a:endParaRPr lang="en-US" altLang="en-US" sz="3600" dirty="0"/>
          </a:p>
          <a:p>
            <a:pPr marL="0" indent="0" algn="ctr" eaLnBrk="1" hangingPunct="1">
              <a:buNone/>
            </a:pPr>
            <a:r>
              <a:rPr lang="en-US" altLang="en-US" sz="3600" u="sng" dirty="0"/>
              <a:t>There are 2 types of Potential Energy</a:t>
            </a:r>
          </a:p>
          <a:p>
            <a:pPr algn="ctr" eaLnBrk="1" hangingPunct="1"/>
            <a:r>
              <a:rPr lang="en-US" altLang="en-US" sz="3600" dirty="0"/>
              <a:t>1) Gravitational Potential Energy (GPE)</a:t>
            </a:r>
          </a:p>
          <a:p>
            <a:pPr algn="ctr" eaLnBrk="1" hangingPunct="1"/>
            <a:r>
              <a:rPr lang="en-US" altLang="en-US" sz="3600" dirty="0"/>
              <a:t>2) Elastic Potential Energy</a:t>
            </a:r>
          </a:p>
        </p:txBody>
      </p:sp>
      <p:pic>
        <p:nvPicPr>
          <p:cNvPr id="13318" name="Picture 6" descr="MMj03005610000[1]">
            <a:extLst>
              <a:ext uri="{FF2B5EF4-FFF2-40B4-BE49-F238E27FC236}">
                <a16:creationId xmlns:a16="http://schemas.microsoft.com/office/drawing/2014/main" id="{DF5FE972-EC46-41F2-AA46-4C78D6626A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77334" y="2315981"/>
            <a:ext cx="1371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901818"/>
      </p:ext>
    </p:extLst>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290C0A7-710B-452B-B8C7-2EE0E4D49E7A}"/>
              </a:ext>
            </a:extLst>
          </p:cNvPr>
          <p:cNvSpPr>
            <a:spLocks noGrp="1" noChangeArrowheads="1"/>
          </p:cNvSpPr>
          <p:nvPr>
            <p:ph type="title"/>
          </p:nvPr>
        </p:nvSpPr>
        <p:spPr>
          <a:solidFill>
            <a:srgbClr val="FFC000"/>
          </a:solidFill>
        </p:spPr>
        <p:txBody>
          <a:bodyPr/>
          <a:lstStyle/>
          <a:p>
            <a:pPr eaLnBrk="1" hangingPunct="1"/>
            <a:r>
              <a:rPr lang="en-US" altLang="en-US" sz="4800" dirty="0">
                <a:solidFill>
                  <a:schemeClr val="tx1"/>
                </a:solidFill>
              </a:rPr>
              <a:t>Gravitational Potential Energy (GPE)</a:t>
            </a:r>
          </a:p>
        </p:txBody>
      </p:sp>
      <p:sp>
        <p:nvSpPr>
          <p:cNvPr id="13315" name="Rectangle 3">
            <a:extLst>
              <a:ext uri="{FF2B5EF4-FFF2-40B4-BE49-F238E27FC236}">
                <a16:creationId xmlns:a16="http://schemas.microsoft.com/office/drawing/2014/main" id="{E9044BF9-0F3D-4E5B-B26D-4D86D792CF0B}"/>
              </a:ext>
            </a:extLst>
          </p:cNvPr>
          <p:cNvSpPr>
            <a:spLocks noGrp="1" noChangeArrowheads="1"/>
          </p:cNvSpPr>
          <p:nvPr>
            <p:ph type="body" idx="1"/>
          </p:nvPr>
        </p:nvSpPr>
        <p:spPr>
          <a:xfrm>
            <a:off x="609601" y="1600200"/>
            <a:ext cx="10972800" cy="762000"/>
          </a:xfrm>
        </p:spPr>
        <p:txBody>
          <a:bodyPr/>
          <a:lstStyle/>
          <a:p>
            <a:pPr algn="ctr" eaLnBrk="1" hangingPunct="1"/>
            <a:r>
              <a:rPr lang="en-US" altLang="en-US" sz="3600" dirty="0"/>
              <a:t>Potential Energy that depends upon an objects height above a reference point</a:t>
            </a:r>
            <a:endParaRPr lang="en-US" altLang="en-US" sz="3600" i="1" dirty="0"/>
          </a:p>
        </p:txBody>
      </p:sp>
      <p:sp>
        <p:nvSpPr>
          <p:cNvPr id="13316" name="Text Box 4">
            <a:extLst>
              <a:ext uri="{FF2B5EF4-FFF2-40B4-BE49-F238E27FC236}">
                <a16:creationId xmlns:a16="http://schemas.microsoft.com/office/drawing/2014/main" id="{1DA61963-F685-4263-A49C-6A71D24A11D7}"/>
              </a:ext>
            </a:extLst>
          </p:cNvPr>
          <p:cNvSpPr txBox="1">
            <a:spLocks noChangeArrowheads="1"/>
          </p:cNvSpPr>
          <p:nvPr/>
        </p:nvSpPr>
        <p:spPr bwMode="auto">
          <a:xfrm>
            <a:off x="3928269" y="2926141"/>
            <a:ext cx="4335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dirty="0"/>
              <a:t>Formula:</a:t>
            </a:r>
          </a:p>
          <a:p>
            <a:pPr algn="ctr" eaLnBrk="1" hangingPunct="1">
              <a:spcBef>
                <a:spcPct val="0"/>
              </a:spcBef>
              <a:buFontTx/>
              <a:buNone/>
            </a:pPr>
            <a:r>
              <a:rPr lang="en-US" altLang="en-US" sz="4800" dirty="0"/>
              <a:t>PE = </a:t>
            </a:r>
            <a:r>
              <a:rPr lang="en-US" altLang="en-US" sz="4800" dirty="0" err="1"/>
              <a:t>mgh</a:t>
            </a:r>
            <a:endParaRPr lang="en-US" altLang="en-US" sz="4800" dirty="0"/>
          </a:p>
        </p:txBody>
      </p:sp>
      <p:sp>
        <p:nvSpPr>
          <p:cNvPr id="13317" name="Text Box 5">
            <a:extLst>
              <a:ext uri="{FF2B5EF4-FFF2-40B4-BE49-F238E27FC236}">
                <a16:creationId xmlns:a16="http://schemas.microsoft.com/office/drawing/2014/main" id="{9D519E9D-45AB-4757-858F-D3D32FC7DCD2}"/>
              </a:ext>
            </a:extLst>
          </p:cNvPr>
          <p:cNvSpPr txBox="1">
            <a:spLocks noChangeArrowheads="1"/>
          </p:cNvSpPr>
          <p:nvPr/>
        </p:nvSpPr>
        <p:spPr bwMode="auto">
          <a:xfrm>
            <a:off x="609601" y="4876801"/>
            <a:ext cx="109727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t>Potential energy is calculated by:</a:t>
            </a:r>
          </a:p>
          <a:p>
            <a:pPr eaLnBrk="1" hangingPunct="1">
              <a:spcBef>
                <a:spcPct val="0"/>
              </a:spcBef>
              <a:buFontTx/>
              <a:buNone/>
            </a:pPr>
            <a:r>
              <a:rPr lang="en-US" altLang="en-US" dirty="0"/>
              <a:t>The object’s mass (m), multiplied by the earth’s gravitational pull (g) (9.8 m/sec/sec), multiplied by the height (h) the object can fall. </a:t>
            </a:r>
          </a:p>
        </p:txBody>
      </p:sp>
    </p:spTree>
    <p:extLst>
      <p:ext uri="{BB962C8B-B14F-4D97-AF65-F5344CB8AC3E}">
        <p14:creationId xmlns:p14="http://schemas.microsoft.com/office/powerpoint/2010/main" val="2733819562"/>
      </p:ext>
    </p:extLst>
  </p:cSld>
  <p:clrMapOvr>
    <a:masterClrMapping/>
  </p:clrMapOvr>
  <p:transition>
    <p:strips dir="rd"/>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272</TotalTime>
  <Words>2081</Words>
  <Application>Microsoft Office PowerPoint</Application>
  <PresentationFormat>Widescreen</PresentationFormat>
  <Paragraphs>255</Paragraphs>
  <Slides>35</Slides>
  <Notes>12</Notes>
  <HiddenSlides>0</HiddenSlides>
  <MMClips>2</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35</vt:i4>
      </vt:variant>
    </vt:vector>
  </HeadingPairs>
  <TitlesOfParts>
    <vt:vector size="55" baseType="lpstr">
      <vt:lpstr>Arial</vt:lpstr>
      <vt:lpstr>Berlin Sans FB Demi</vt:lpstr>
      <vt:lpstr>Calibri</vt:lpstr>
      <vt:lpstr>Cambria Math</vt:lpstr>
      <vt:lpstr>Castellar</vt:lpstr>
      <vt:lpstr>Comic Sans MS</vt:lpstr>
      <vt:lpstr>Snap ITC</vt:lpstr>
      <vt:lpstr>Wingdings</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1_Office Theme</vt:lpstr>
      <vt:lpstr>Energy and Work</vt:lpstr>
      <vt:lpstr>Learning Objectives</vt:lpstr>
      <vt:lpstr>Work</vt:lpstr>
      <vt:lpstr>Definition of Energy…</vt:lpstr>
      <vt:lpstr>What is Energy?</vt:lpstr>
      <vt:lpstr>Kinetic and Potential Energy </vt:lpstr>
      <vt:lpstr>How is all energy divided? </vt:lpstr>
      <vt:lpstr>Potential Energy</vt:lpstr>
      <vt:lpstr>Gravitational Potential Energy (GPE)</vt:lpstr>
      <vt:lpstr>Formula Representation</vt:lpstr>
      <vt:lpstr>Gravitational Potential Energy</vt:lpstr>
      <vt:lpstr>Gravitational Potential Energy</vt:lpstr>
      <vt:lpstr>What does Potential Energy depend on and how does it affect potential energy?</vt:lpstr>
      <vt:lpstr>Examples of Gravitational Potential Energy</vt:lpstr>
      <vt:lpstr>Elastic Potential Energy (EPE)</vt:lpstr>
      <vt:lpstr>Elastic Potential Energy</vt:lpstr>
      <vt:lpstr>Elastic Potential Energy</vt:lpstr>
      <vt:lpstr>Elastic Potential Energy</vt:lpstr>
      <vt:lpstr>There are two “types” of Potential energy:</vt:lpstr>
      <vt:lpstr>PowerPoint Presentation</vt:lpstr>
      <vt:lpstr>Potential Energy Converted to Kinetic Energy…</vt:lpstr>
      <vt:lpstr>Kinetic Energy Preview</vt:lpstr>
      <vt:lpstr>Kinetic Energy Definition and Formula</vt:lpstr>
      <vt:lpstr>Formula Representation</vt:lpstr>
      <vt:lpstr>Kinetic energy:</vt:lpstr>
      <vt:lpstr>What is the unit for Kinetic and Potential Energy?</vt:lpstr>
      <vt:lpstr>What does Kinetic Energy depend on and how does it affect kinetic energy?</vt:lpstr>
      <vt:lpstr>Which affects kinetic energy more? Mass or Velocity and why?</vt:lpstr>
      <vt:lpstr>Examples of Kinetic Energy</vt:lpstr>
      <vt:lpstr>Potential vs. Kinetic:</vt:lpstr>
      <vt:lpstr>     POTENTIAL ENERGY</vt:lpstr>
      <vt:lpstr>THE TRADE OFF Between Potential &amp; Kinetic Energy</vt:lpstr>
      <vt:lpstr>PowerPoint Presentation</vt:lpstr>
      <vt:lpstr>Summary of What You’ve Learned..</vt:lpstr>
      <vt:lpstr>Big Ideas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Work</dc:title>
  <dc:creator>Berger, Jerry</dc:creator>
  <cp:lastModifiedBy>Berger, Jerry</cp:lastModifiedBy>
  <cp:revision>43</cp:revision>
  <dcterms:created xsi:type="dcterms:W3CDTF">2019-09-18T14:20:08Z</dcterms:created>
  <dcterms:modified xsi:type="dcterms:W3CDTF">2019-09-25T13:15:56Z</dcterms:modified>
</cp:coreProperties>
</file>